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59" r:id="rId4"/>
    <p:sldId id="360" r:id="rId5"/>
    <p:sldId id="370" r:id="rId6"/>
    <p:sldId id="371" r:id="rId7"/>
    <p:sldId id="372" r:id="rId8"/>
    <p:sldId id="373" r:id="rId9"/>
    <p:sldId id="374" r:id="rId10"/>
    <p:sldId id="375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76" r:id="rId21"/>
    <p:sldId id="270" r:id="rId22"/>
    <p:sldId id="271" r:id="rId23"/>
    <p:sldId id="273" r:id="rId24"/>
    <p:sldId id="274" r:id="rId25"/>
    <p:sldId id="275" r:id="rId26"/>
    <p:sldId id="292" r:id="rId27"/>
    <p:sldId id="277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3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61" r:id="rId80"/>
    <p:sldId id="362" r:id="rId81"/>
    <p:sldId id="363" r:id="rId82"/>
    <p:sldId id="334" r:id="rId83"/>
    <p:sldId id="335" r:id="rId84"/>
    <p:sldId id="336" r:id="rId85"/>
    <p:sldId id="364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65" r:id="rId100"/>
    <p:sldId id="366" r:id="rId101"/>
    <p:sldId id="351" r:id="rId102"/>
    <p:sldId id="352" r:id="rId103"/>
    <p:sldId id="350" r:id="rId104"/>
    <p:sldId id="367" r:id="rId105"/>
    <p:sldId id="353" r:id="rId106"/>
    <p:sldId id="368" r:id="rId107"/>
    <p:sldId id="369" r:id="rId108"/>
    <p:sldId id="355" r:id="rId109"/>
    <p:sldId id="278" r:id="rId110"/>
    <p:sldId id="356" r:id="rId111"/>
    <p:sldId id="269" r:id="rId112"/>
    <p:sldId id="257" r:id="rId113"/>
    <p:sldId id="258" r:id="rId114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92" autoAdjust="0"/>
    <p:restoredTop sz="94660"/>
  </p:normalViewPr>
  <p:slideViewPr>
    <p:cSldViewPr snapToGrid="0">
      <p:cViewPr varScale="1">
        <p:scale>
          <a:sx n="70" d="100"/>
          <a:sy n="70" d="100"/>
        </p:scale>
        <p:origin x="5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15-06-2016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28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15-06-2016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186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15-06-2016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2824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15-06-2016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3180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15-06-2016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84323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15-06-2016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2700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15-06-2016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927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15-06-2016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99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15-06-2016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8512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15-06-2016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76542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15-06-2016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167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BCE4E-6A46-445D-AD67-12824D462E4E}" type="datetimeFigureOut">
              <a:rPr lang="es-CL" smtClean="0"/>
              <a:t>15-06-2016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421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queta.pptx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12.jpeg"/><Relationship Id="rId1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jpeg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46.jpeg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jpeg"/><Relationship Id="rId4" Type="http://schemas.openxmlformats.org/officeDocument/2006/relationships/image" Target="../media/image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jpeg"/><Relationship Id="rId4" Type="http://schemas.openxmlformats.org/officeDocument/2006/relationships/image" Target="../media/image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jpeg"/><Relationship Id="rId4" Type="http://schemas.openxmlformats.org/officeDocument/2006/relationships/image" Target="../media/image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jpeg"/><Relationship Id="rId4" Type="http://schemas.openxmlformats.org/officeDocument/2006/relationships/image" Target="../media/image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jpeg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56.png"/><Relationship Id="rId4" Type="http://schemas.openxmlformats.org/officeDocument/2006/relationships/image" Target="../media/image5.png"/><Relationship Id="rId9" Type="http://schemas.openxmlformats.org/officeDocument/2006/relationships/image" Target="../media/image5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8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jp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1.jp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9.png"/><Relationship Id="rId5" Type="http://schemas.openxmlformats.org/officeDocument/2006/relationships/image" Target="../media/image2.png"/><Relationship Id="rId15" Type="http://schemas.openxmlformats.org/officeDocument/2006/relationships/image" Target="../media/image43.png"/><Relationship Id="rId10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35.pn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5.png"/><Relationship Id="rId18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12" Type="http://schemas.openxmlformats.org/officeDocument/2006/relationships/image" Target="../media/image34.png"/><Relationship Id="rId17" Type="http://schemas.openxmlformats.org/officeDocument/2006/relationships/image" Target="../media/image41.png"/><Relationship Id="rId2" Type="http://schemas.openxmlformats.org/officeDocument/2006/relationships/image" Target="../media/image1.jp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3.png"/><Relationship Id="rId5" Type="http://schemas.openxmlformats.org/officeDocument/2006/relationships/image" Target="../media/image2.png"/><Relationship Id="rId15" Type="http://schemas.openxmlformats.org/officeDocument/2006/relationships/image" Target="../media/image39.png"/><Relationship Id="rId10" Type="http://schemas.openxmlformats.org/officeDocument/2006/relationships/image" Target="../media/image44.png"/><Relationship Id="rId19" Type="http://schemas.openxmlformats.org/officeDocument/2006/relationships/image" Target="../media/image47.png"/><Relationship Id="rId4" Type="http://schemas.openxmlformats.org/officeDocument/2006/relationships/image" Target="../media/image5.png"/><Relationship Id="rId9" Type="http://schemas.openxmlformats.org/officeDocument/2006/relationships/image" Target="../media/image4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54.png"/><Relationship Id="rId5" Type="http://schemas.openxmlformats.org/officeDocument/2006/relationships/image" Target="../media/image2.png"/><Relationship Id="rId10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12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2.png"/><Relationship Id="rId10" Type="http://schemas.openxmlformats.org/officeDocument/2006/relationships/image" Target="../media/image60.png"/><Relationship Id="rId4" Type="http://schemas.openxmlformats.org/officeDocument/2006/relationships/image" Target="../media/image5.png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12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2.png"/><Relationship Id="rId10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12" Type="http://schemas.openxmlformats.org/officeDocument/2006/relationships/image" Target="../media/image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2.png"/><Relationship Id="rId10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12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2.png"/><Relationship Id="rId10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.png"/><Relationship Id="rId9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12" Type="http://schemas.openxmlformats.org/officeDocument/2006/relationships/image" Target="../media/image6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7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12" Type="http://schemas.openxmlformats.org/officeDocument/2006/relationships/image" Target="../media/image6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2.png"/><Relationship Id="rId10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12" Type="http://schemas.openxmlformats.org/officeDocument/2006/relationships/image" Target="../media/image6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2.png"/><Relationship Id="rId10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12" Type="http://schemas.openxmlformats.org/officeDocument/2006/relationships/image" Target="../media/image6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2.png"/><Relationship Id="rId10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12" Type="http://schemas.openxmlformats.org/officeDocument/2006/relationships/image" Target="../media/image6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2.png"/><Relationship Id="rId10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71.png"/><Relationship Id="rId5" Type="http://schemas.openxmlformats.org/officeDocument/2006/relationships/image" Target="../media/image69.png"/><Relationship Id="rId10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12" Type="http://schemas.openxmlformats.org/officeDocument/2006/relationships/image" Target="../media/image7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73.png"/><Relationship Id="rId5" Type="http://schemas.openxmlformats.org/officeDocument/2006/relationships/image" Target="../media/image62.png"/><Relationship Id="rId10" Type="http://schemas.openxmlformats.org/officeDocument/2006/relationships/image" Target="../media/image72.png"/><Relationship Id="rId4" Type="http://schemas.openxmlformats.org/officeDocument/2006/relationships/image" Target="../media/image5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12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71.png"/><Relationship Id="rId5" Type="http://schemas.openxmlformats.org/officeDocument/2006/relationships/image" Target="../media/image69.png"/><Relationship Id="rId10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6.png"/><Relationship Id="rId5" Type="http://schemas.openxmlformats.org/officeDocument/2006/relationships/image" Target="../media/image63.png"/><Relationship Id="rId10" Type="http://schemas.openxmlformats.org/officeDocument/2006/relationships/image" Target="../media/image74.png"/><Relationship Id="rId4" Type="http://schemas.openxmlformats.org/officeDocument/2006/relationships/image" Target="../media/image5.png"/><Relationship Id="rId9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71.png"/><Relationship Id="rId5" Type="http://schemas.openxmlformats.org/officeDocument/2006/relationships/image" Target="../media/image60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0.png"/><Relationship Id="rId5" Type="http://schemas.openxmlformats.org/officeDocument/2006/relationships/image" Target="../media/image63.png"/><Relationship Id="rId10" Type="http://schemas.openxmlformats.org/officeDocument/2006/relationships/image" Target="../media/image79.png"/><Relationship Id="rId4" Type="http://schemas.openxmlformats.org/officeDocument/2006/relationships/image" Target="../media/image5.png"/><Relationship Id="rId9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71.png"/><Relationship Id="rId5" Type="http://schemas.openxmlformats.org/officeDocument/2006/relationships/image" Target="../media/image69.png"/><Relationship Id="rId10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.png"/><Relationship Id="rId7" Type="http://schemas.openxmlformats.org/officeDocument/2006/relationships/image" Target="../media/image7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71.png"/><Relationship Id="rId5" Type="http://schemas.openxmlformats.org/officeDocument/2006/relationships/image" Target="../media/image60.png"/><Relationship Id="rId10" Type="http://schemas.openxmlformats.org/officeDocument/2006/relationships/image" Target="../media/image49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6.png"/><Relationship Id="rId5" Type="http://schemas.openxmlformats.org/officeDocument/2006/relationships/image" Target="../media/image63.png"/><Relationship Id="rId10" Type="http://schemas.openxmlformats.org/officeDocument/2006/relationships/image" Target="../media/image74.png"/><Relationship Id="rId4" Type="http://schemas.openxmlformats.org/officeDocument/2006/relationships/image" Target="../media/image5.png"/><Relationship Id="rId9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71.png"/><Relationship Id="rId5" Type="http://schemas.openxmlformats.org/officeDocument/2006/relationships/image" Target="../media/image69.png"/><Relationship Id="rId10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0.png"/><Relationship Id="rId5" Type="http://schemas.openxmlformats.org/officeDocument/2006/relationships/image" Target="../media/image63.png"/><Relationship Id="rId10" Type="http://schemas.openxmlformats.org/officeDocument/2006/relationships/image" Target="../media/image79.png"/><Relationship Id="rId4" Type="http://schemas.openxmlformats.org/officeDocument/2006/relationships/image" Target="../media/image5.png"/><Relationship Id="rId9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71.png"/><Relationship Id="rId5" Type="http://schemas.openxmlformats.org/officeDocument/2006/relationships/image" Target="../media/image69.png"/><Relationship Id="rId10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.png"/><Relationship Id="rId7" Type="http://schemas.openxmlformats.org/officeDocument/2006/relationships/image" Target="../media/image7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71.png"/><Relationship Id="rId5" Type="http://schemas.openxmlformats.org/officeDocument/2006/relationships/image" Target="../media/image60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jpe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71.png"/><Relationship Id="rId5" Type="http://schemas.openxmlformats.org/officeDocument/2006/relationships/image" Target="../media/image69.png"/><Relationship Id="rId10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jpe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jpe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jpe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jpe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jpe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jpe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7.jpe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22.png"/><Relationship Id="rId2" Type="http://schemas.openxmlformats.org/officeDocument/2006/relationships/image" Target="../media/image1.jp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image" Target="../media/image12.jpe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0.jpe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jpe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jpe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jpe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jpe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jpe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jpe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jpe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jpe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jp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12.jpe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jpe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jpe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jpe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jpe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jpe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jpe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jpe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jpe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jpe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jp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12.jpe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jpe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jpe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jpe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jpeg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jpe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jpe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jpe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jpe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jpeg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22.png"/><Relationship Id="rId2" Type="http://schemas.openxmlformats.org/officeDocument/2006/relationships/image" Target="../media/image1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image" Target="../media/image12.jpe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jpe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jpeg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jpeg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jpeg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jpeg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jpeg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jpe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jpe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jpeg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2.png"/><Relationship Id="rId5" Type="http://schemas.openxmlformats.org/officeDocument/2006/relationships/image" Target="../media/image12.jpeg"/><Relationship Id="rId1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jpeg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jpeg"/><Relationship Id="rId4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jpeg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jpeg"/><Relationship Id="rId4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jpeg"/><Relationship Id="rId4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jpeg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jpeg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jpeg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jpeg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93" y="1460391"/>
            <a:ext cx="1076851" cy="10768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31" y="1200505"/>
            <a:ext cx="2529611" cy="175207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867641" y="1691823"/>
            <a:ext cx="20641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¿Cuál de mis herramientas crees que sirve para encontrar el tanque de oxígeno más pesado?</a:t>
            </a:r>
            <a:endParaRPr kumimoji="0" lang="es-CL" altLang="es-CL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973" y="1138665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37" y="1131061"/>
            <a:ext cx="553158" cy="55315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37" y="3039449"/>
            <a:ext cx="304801" cy="304801"/>
          </a:xfrm>
          <a:prstGeom prst="rect">
            <a:avLst/>
          </a:prstGeom>
        </p:spPr>
      </p:pic>
      <p:sp>
        <p:nvSpPr>
          <p:cNvPr id="13" name="Flecha derecha 12">
            <a:hlinkClick r:id="rId8" action="ppaction://hlinkpres?slideindex=1&amp;slidetitle="/>
          </p:cNvPr>
          <p:cNvSpPr/>
          <p:nvPr/>
        </p:nvSpPr>
        <p:spPr>
          <a:xfrm flipH="1">
            <a:off x="9141149" y="877909"/>
            <a:ext cx="1315184" cy="959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H47 (80)</a:t>
            </a:r>
          </a:p>
        </p:txBody>
      </p:sp>
      <p:grpSp>
        <p:nvGrpSpPr>
          <p:cNvPr id="51" name="Grupo 50"/>
          <p:cNvGrpSpPr/>
          <p:nvPr/>
        </p:nvGrpSpPr>
        <p:grpSpPr>
          <a:xfrm>
            <a:off x="7855388" y="4227790"/>
            <a:ext cx="2784441" cy="1092213"/>
            <a:chOff x="2167091" y="3906159"/>
            <a:chExt cx="2784441" cy="1092213"/>
          </a:xfrm>
        </p:grpSpPr>
        <p:grpSp>
          <p:nvGrpSpPr>
            <p:cNvPr id="23" name="Grupo 22"/>
            <p:cNvGrpSpPr/>
            <p:nvPr/>
          </p:nvGrpSpPr>
          <p:grpSpPr>
            <a:xfrm>
              <a:off x="2167091" y="3906159"/>
              <a:ext cx="1365266" cy="1092213"/>
              <a:chOff x="2148154" y="2782538"/>
              <a:chExt cx="1365266" cy="1092213"/>
            </a:xfrm>
          </p:grpSpPr>
          <p:sp>
            <p:nvSpPr>
              <p:cNvPr id="22" name="Rectángulo redondeado 21"/>
              <p:cNvSpPr/>
              <p:nvPr/>
            </p:nvSpPr>
            <p:spPr>
              <a:xfrm>
                <a:off x="2148154" y="2782538"/>
                <a:ext cx="1365266" cy="10922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21" name="Imagen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7860" y="3017435"/>
                <a:ext cx="1065853" cy="622418"/>
              </a:xfrm>
              <a:prstGeom prst="rect">
                <a:avLst/>
              </a:prstGeom>
            </p:spPr>
          </p:pic>
        </p:grpSp>
        <p:sp>
          <p:nvSpPr>
            <p:cNvPr id="25" name="Rectángulo redondeado 24"/>
            <p:cNvSpPr/>
            <p:nvPr/>
          </p:nvSpPr>
          <p:spPr>
            <a:xfrm>
              <a:off x="3586266" y="3906159"/>
              <a:ext cx="1365266" cy="1092213"/>
            </a:xfrm>
            <a:prstGeom prst="roundRect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2717" y="4141056"/>
              <a:ext cx="1065853" cy="622418"/>
            </a:xfrm>
            <a:prstGeom prst="rect">
              <a:avLst/>
            </a:prstGeom>
          </p:spPr>
        </p:pic>
      </p:grpSp>
      <p:grpSp>
        <p:nvGrpSpPr>
          <p:cNvPr id="50" name="Grupo 49"/>
          <p:cNvGrpSpPr/>
          <p:nvPr/>
        </p:nvGrpSpPr>
        <p:grpSpPr>
          <a:xfrm>
            <a:off x="7855387" y="3066141"/>
            <a:ext cx="2784442" cy="1092213"/>
            <a:chOff x="2167090" y="3906159"/>
            <a:chExt cx="2784442" cy="1092213"/>
          </a:xfrm>
        </p:grpSpPr>
        <p:grpSp>
          <p:nvGrpSpPr>
            <p:cNvPr id="32" name="Grupo 31"/>
            <p:cNvGrpSpPr/>
            <p:nvPr/>
          </p:nvGrpSpPr>
          <p:grpSpPr>
            <a:xfrm>
              <a:off x="2167090" y="3906159"/>
              <a:ext cx="1365266" cy="1092213"/>
              <a:chOff x="1995401" y="3874751"/>
              <a:chExt cx="1365266" cy="1092213"/>
            </a:xfrm>
          </p:grpSpPr>
          <p:sp>
            <p:nvSpPr>
              <p:cNvPr id="28" name="Rectángulo redondeado 27"/>
              <p:cNvSpPr/>
              <p:nvPr/>
            </p:nvSpPr>
            <p:spPr>
              <a:xfrm>
                <a:off x="1995401" y="3874751"/>
                <a:ext cx="1365266" cy="10922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6851" y="4341342"/>
                <a:ext cx="1078061" cy="159030"/>
              </a:xfrm>
              <a:prstGeom prst="rect">
                <a:avLst/>
              </a:prstGeom>
            </p:spPr>
          </p:pic>
        </p:grpSp>
        <p:grpSp>
          <p:nvGrpSpPr>
            <p:cNvPr id="36" name="Grupo 35"/>
            <p:cNvGrpSpPr/>
            <p:nvPr/>
          </p:nvGrpSpPr>
          <p:grpSpPr>
            <a:xfrm>
              <a:off x="3586266" y="3906159"/>
              <a:ext cx="1365266" cy="1092213"/>
              <a:chOff x="3401623" y="3874751"/>
              <a:chExt cx="1365266" cy="1092213"/>
            </a:xfrm>
          </p:grpSpPr>
          <p:sp>
            <p:nvSpPr>
              <p:cNvPr id="34" name="Rectángulo redondeado 33"/>
              <p:cNvSpPr/>
              <p:nvPr/>
            </p:nvSpPr>
            <p:spPr>
              <a:xfrm>
                <a:off x="3401623" y="3874751"/>
                <a:ext cx="1365266" cy="1092213"/>
              </a:xfrm>
              <a:prstGeom prst="roundRect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3073" y="4341342"/>
                <a:ext cx="1078061" cy="159030"/>
              </a:xfrm>
              <a:prstGeom prst="rect">
                <a:avLst/>
              </a:prstGeom>
            </p:spPr>
          </p:pic>
        </p:grpSp>
      </p:grpSp>
      <p:grpSp>
        <p:nvGrpSpPr>
          <p:cNvPr id="49" name="Grupo 48"/>
          <p:cNvGrpSpPr/>
          <p:nvPr/>
        </p:nvGrpSpPr>
        <p:grpSpPr>
          <a:xfrm>
            <a:off x="7855387" y="1891026"/>
            <a:ext cx="2784442" cy="1092213"/>
            <a:chOff x="2167090" y="2716428"/>
            <a:chExt cx="2784442" cy="1092213"/>
          </a:xfrm>
        </p:grpSpPr>
        <p:grpSp>
          <p:nvGrpSpPr>
            <p:cNvPr id="43" name="Grupo 42"/>
            <p:cNvGrpSpPr/>
            <p:nvPr/>
          </p:nvGrpSpPr>
          <p:grpSpPr>
            <a:xfrm>
              <a:off x="2167090" y="2716428"/>
              <a:ext cx="1365266" cy="1092213"/>
              <a:chOff x="1999443" y="3946507"/>
              <a:chExt cx="1365266" cy="1092213"/>
            </a:xfrm>
          </p:grpSpPr>
          <p:sp>
            <p:nvSpPr>
              <p:cNvPr id="39" name="Rectángulo redondeado 38"/>
              <p:cNvSpPr/>
              <p:nvPr/>
            </p:nvSpPr>
            <p:spPr>
              <a:xfrm>
                <a:off x="1999443" y="3946507"/>
                <a:ext cx="1365266" cy="10922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19" name="Imagen 1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8993" y="4207027"/>
                <a:ext cx="1061968" cy="576363"/>
              </a:xfrm>
              <a:prstGeom prst="rect">
                <a:avLst/>
              </a:prstGeom>
            </p:spPr>
          </p:pic>
        </p:grpSp>
        <p:grpSp>
          <p:nvGrpSpPr>
            <p:cNvPr id="47" name="Grupo 46"/>
            <p:cNvGrpSpPr/>
            <p:nvPr/>
          </p:nvGrpSpPr>
          <p:grpSpPr>
            <a:xfrm>
              <a:off x="3586266" y="2716428"/>
              <a:ext cx="1365266" cy="1092213"/>
              <a:chOff x="3401623" y="3929595"/>
              <a:chExt cx="1365266" cy="1092213"/>
            </a:xfrm>
          </p:grpSpPr>
          <p:sp>
            <p:nvSpPr>
              <p:cNvPr id="45" name="Rectángulo redondeado 44"/>
              <p:cNvSpPr/>
              <p:nvPr/>
            </p:nvSpPr>
            <p:spPr>
              <a:xfrm>
                <a:off x="3401623" y="3929595"/>
                <a:ext cx="1365266" cy="1092213"/>
              </a:xfrm>
              <a:prstGeom prst="roundRect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46" name="Imagen 4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1173" y="4190115"/>
                <a:ext cx="1061968" cy="57636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78843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0" t="8571" r="27931" b="6156"/>
          <a:stretch/>
        </p:blipFill>
        <p:spPr>
          <a:xfrm>
            <a:off x="5992908" y="1673378"/>
            <a:ext cx="245533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t="8469" r="30767" b="6517"/>
          <a:stretch/>
        </p:blipFill>
        <p:spPr>
          <a:xfrm>
            <a:off x="5570062" y="1683961"/>
            <a:ext cx="215900" cy="681568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2636958" y="2642871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88827" y="137430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Cuando esté lista puedes agregarla a la tabla con el botón “más”. Si te equivocaste puedes borrarla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766914" y="2892643"/>
            <a:ext cx="7019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A está a 10°</a:t>
            </a:r>
            <a:endParaRPr lang="es-CL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Imagen 49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7688" r="30494" b="6012"/>
          <a:stretch/>
        </p:blipFill>
        <p:spPr>
          <a:xfrm>
            <a:off x="2321272" y="2878125"/>
            <a:ext cx="228600" cy="711201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49" y="3535642"/>
            <a:ext cx="597460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773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335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H54-1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49" cy="31154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999938" y="1434268"/>
            <a:ext cx="2105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Parece que se ha puesto tan gordo que no puede volver por la tubería por donde vino. </a:t>
            </a:r>
          </a:p>
          <a:p>
            <a:pPr algn="ctr"/>
            <a:r>
              <a:rPr lang="es-CL" sz="1100" dirty="0" smtClean="0"/>
              <a:t>Por eso llora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22297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225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H54-2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50" cy="311540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9"/>
          <a:stretch/>
        </p:blipFill>
        <p:spPr>
          <a:xfrm>
            <a:off x="2533068" y="1278467"/>
            <a:ext cx="1353132" cy="237273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778601" y="1503946"/>
            <a:ext cx="8620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Pobrecito, no tenemos un traje espacial a su medida. </a:t>
            </a:r>
          </a:p>
          <a:p>
            <a:pPr algn="ctr"/>
            <a:r>
              <a:rPr lang="es-CL" sz="1100" dirty="0" smtClean="0"/>
              <a:t>¿Cómo volverá a la estación?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01985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08109"/>
            <a:ext cx="3111350" cy="311540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122962" y="1614013"/>
            <a:ext cx="1099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Podemos construir un tubo más grande para él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65842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50" cy="31154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9"/>
          <a:stretch/>
        </p:blipFill>
        <p:spPr>
          <a:xfrm>
            <a:off x="2465333" y="1263742"/>
            <a:ext cx="1759534" cy="1507066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2741205" y="1495976"/>
            <a:ext cx="1207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El ratón ya puede ir donde quiera y vivir tranquilo con nosotros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00212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6424" y="1208109"/>
            <a:ext cx="3111349" cy="311540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397423" y="1493535"/>
            <a:ext cx="120778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/>
              <a:t>¿Pero qué va a </a:t>
            </a:r>
            <a:r>
              <a:rPr lang="es-CL" sz="1100" dirty="0" smtClean="0"/>
              <a:t>comer cuando tenga hambre? </a:t>
            </a:r>
            <a:r>
              <a:rPr lang="es-CL" sz="1100" dirty="0"/>
              <a:t>Ya se comió todo el queso que trajimos</a:t>
            </a:r>
          </a:p>
          <a:p>
            <a:pPr algn="ctr"/>
            <a:r>
              <a:rPr lang="es-CL" sz="1100" dirty="0" smtClean="0"/>
              <a:t> </a:t>
            </a:r>
            <a:endParaRPr lang="es-CL" sz="11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1" r="29135" b="76432"/>
          <a:stretch/>
        </p:blipFill>
        <p:spPr>
          <a:xfrm flipH="1">
            <a:off x="2752102" y="1270945"/>
            <a:ext cx="592229" cy="87958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1" r="29135" b="76432"/>
          <a:stretch/>
        </p:blipFill>
        <p:spPr>
          <a:xfrm flipH="1">
            <a:off x="3048216" y="1592206"/>
            <a:ext cx="592229" cy="3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3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49" cy="311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770534" y="258735"/>
            <a:ext cx="1286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H58-1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8" y="1208109"/>
            <a:ext cx="3111349" cy="31154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078826" y="1382551"/>
            <a:ext cx="22865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Tenemos semillas de girasol, podemos darle de comer con ellas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76479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46734" y="258735"/>
            <a:ext cx="1210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H58-2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5" y="1208109"/>
            <a:ext cx="3111348" cy="3115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2"/>
          <a:stretch/>
        </p:blipFill>
        <p:spPr>
          <a:xfrm flipH="1">
            <a:off x="2666415" y="1236132"/>
            <a:ext cx="1702381" cy="104986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725680" y="1239051"/>
            <a:ext cx="1583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No las usemos todas. Plantemos algunas para que el ratón tenga siempre que comer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86113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684933" y="545085"/>
            <a:ext cx="83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04" y="1683943"/>
            <a:ext cx="1032357" cy="10323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57" y="2994296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949" y="2716300"/>
            <a:ext cx="3175510" cy="14148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04585" y="3148493"/>
            <a:ext cx="22186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En mi memoria sólo tengo que la bolsa de semillas de girasol es la bolsa más distinta a las otras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70" y="1295319"/>
            <a:ext cx="2597629" cy="155997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60035" y="1611014"/>
            <a:ext cx="16891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>
                <a:solidFill>
                  <a:srgbClr val="000000"/>
                </a:solidFill>
              </a:rPr>
              <a:t>Necesitamos las semillas de girasol. ¡Pero en este invernadero hay muchas semillas de todo tipo! ¿Cuáles son las de girasol?</a:t>
            </a:r>
            <a:endParaRPr lang="es-CL" sz="1100" dirty="0"/>
          </a:p>
        </p:txBody>
      </p:sp>
      <p:sp>
        <p:nvSpPr>
          <p:cNvPr id="14" name="Flecha derecha 13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F0 (7)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045534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45" y="638386"/>
            <a:ext cx="4883575" cy="366268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79" y="3081866"/>
            <a:ext cx="1118110" cy="111811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915779" y="711200"/>
            <a:ext cx="154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smtClean="0"/>
              <a:t>Resultados: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781173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82" y="3738230"/>
            <a:ext cx="642425" cy="622749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33" y="4597921"/>
            <a:ext cx="642425" cy="6227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79" y="2942599"/>
            <a:ext cx="642425" cy="6227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11" y="1553199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" t="10818"/>
          <a:stretch/>
        </p:blipFill>
        <p:spPr>
          <a:xfrm>
            <a:off x="1862667" y="1380067"/>
            <a:ext cx="2374392" cy="156253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123862" y="1791543"/>
            <a:ext cx="172424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Entonces ¿Cuál crees que es el</a:t>
            </a:r>
            <a:r>
              <a:rPr kumimoji="0" lang="es-CL" altLang="es-CL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tanque de ox</a:t>
            </a:r>
            <a:r>
              <a:rPr lang="es-CL" altLang="es-CL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ígeno </a:t>
            </a:r>
            <a:r>
              <a:rPr lang="es-CL" altLang="es-CL" sz="11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pesado</a:t>
            </a:r>
            <a:r>
              <a:rPr lang="es-CL" altLang="es-CL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7" y="2942599"/>
            <a:ext cx="654098" cy="629180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4" y="5459196"/>
            <a:ext cx="654098" cy="629180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5" y="3736646"/>
            <a:ext cx="654098" cy="629180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93" y="2968120"/>
            <a:ext cx="363220" cy="545060"/>
          </a:xfrm>
          <a:prstGeom prst="rect">
            <a:avLst/>
          </a:prstGeom>
        </p:spPr>
      </p:pic>
      <p:sp>
        <p:nvSpPr>
          <p:cNvPr id="41" name="CuadroTexto 40"/>
          <p:cNvSpPr txBox="1"/>
          <p:nvPr/>
        </p:nvSpPr>
        <p:spPr>
          <a:xfrm>
            <a:off x="1259673" y="3083159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B</a:t>
            </a:r>
            <a:endParaRPr lang="es-CL" dirty="0"/>
          </a:p>
        </p:txBody>
      </p:sp>
      <p:pic>
        <p:nvPicPr>
          <p:cNvPr id="43" name="Imagen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9" y="3721368"/>
            <a:ext cx="395233" cy="593101"/>
          </a:xfrm>
          <a:prstGeom prst="rect">
            <a:avLst/>
          </a:prstGeom>
        </p:spPr>
      </p:pic>
      <p:sp>
        <p:nvSpPr>
          <p:cNvPr id="44" name="CuadroTexto 43"/>
          <p:cNvSpPr txBox="1"/>
          <p:nvPr/>
        </p:nvSpPr>
        <p:spPr>
          <a:xfrm>
            <a:off x="1235643" y="3864939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A</a:t>
            </a:r>
            <a:endParaRPr lang="es-CL" dirty="0"/>
          </a:p>
        </p:txBody>
      </p:sp>
      <p:sp>
        <p:nvSpPr>
          <p:cNvPr id="47" name="CuadroTexto 46"/>
          <p:cNvSpPr txBox="1"/>
          <p:nvPr/>
        </p:nvSpPr>
        <p:spPr>
          <a:xfrm>
            <a:off x="1243159" y="4727845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</a:t>
            </a:r>
            <a:endParaRPr lang="es-CL" dirty="0"/>
          </a:p>
        </p:txBody>
      </p:sp>
      <p:pic>
        <p:nvPicPr>
          <p:cNvPr id="48" name="Imagen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55" y="4601648"/>
            <a:ext cx="383655" cy="575727"/>
          </a:xfrm>
          <a:prstGeom prst="rect">
            <a:avLst/>
          </a:prstGeom>
        </p:spPr>
      </p:pic>
      <p:grpSp>
        <p:nvGrpSpPr>
          <p:cNvPr id="53" name="Grupo 52"/>
          <p:cNvGrpSpPr/>
          <p:nvPr/>
        </p:nvGrpSpPr>
        <p:grpSpPr>
          <a:xfrm>
            <a:off x="7077837" y="2122538"/>
            <a:ext cx="1301587" cy="1895380"/>
            <a:chOff x="7476606" y="1679992"/>
            <a:chExt cx="1301587" cy="1895380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3217" y="1903094"/>
              <a:ext cx="1294976" cy="1672278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7611760" y="2210634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1</a:t>
              </a:r>
              <a:endParaRPr lang="es-CL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7611760" y="2648693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2</a:t>
              </a:r>
              <a:endParaRPr lang="es-CL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7611760" y="3112032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3</a:t>
              </a:r>
              <a:endParaRPr lang="es-CL" dirty="0"/>
            </a:p>
          </p:txBody>
        </p: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6606" y="1679992"/>
              <a:ext cx="1301587" cy="223102"/>
            </a:xfrm>
            <a:prstGeom prst="rect">
              <a:avLst/>
            </a:prstGeom>
          </p:spPr>
        </p:pic>
        <p:pic>
          <p:nvPicPr>
            <p:cNvPr id="51" name="Imagen 50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64" t="15479" r="31118" b="19087"/>
            <a:stretch/>
          </p:blipFill>
          <p:spPr>
            <a:xfrm>
              <a:off x="7547591" y="1699479"/>
              <a:ext cx="128338" cy="182881"/>
            </a:xfrm>
            <a:prstGeom prst="rect">
              <a:avLst/>
            </a:prstGeom>
          </p:spPr>
        </p:pic>
        <p:pic>
          <p:nvPicPr>
            <p:cNvPr id="52" name="Imagen 51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09" t="15717" r="23805" b="20848"/>
            <a:stretch/>
          </p:blipFill>
          <p:spPr>
            <a:xfrm>
              <a:off x="8571554" y="1696814"/>
              <a:ext cx="145042" cy="188209"/>
            </a:xfrm>
            <a:prstGeom prst="rect">
              <a:avLst/>
            </a:prstGeom>
          </p:spPr>
        </p:pic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520" y="2577997"/>
            <a:ext cx="1213209" cy="609653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517" y="3241149"/>
            <a:ext cx="1213209" cy="609653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518" y="3882522"/>
            <a:ext cx="1213209" cy="609653"/>
          </a:xfrm>
          <a:prstGeom prst="rect">
            <a:avLst/>
          </a:prstGeom>
        </p:spPr>
      </p:pic>
      <p:grpSp>
        <p:nvGrpSpPr>
          <p:cNvPr id="17" name="Grupo 16"/>
          <p:cNvGrpSpPr/>
          <p:nvPr/>
        </p:nvGrpSpPr>
        <p:grpSpPr>
          <a:xfrm>
            <a:off x="9099501" y="3950219"/>
            <a:ext cx="463441" cy="470190"/>
            <a:chOff x="484990" y="4676848"/>
            <a:chExt cx="478135" cy="497420"/>
          </a:xfrm>
        </p:grpSpPr>
        <p:sp>
          <p:nvSpPr>
            <p:cNvPr id="20" name="CuadroTexto 19"/>
            <p:cNvSpPr txBox="1"/>
            <p:nvPr/>
          </p:nvSpPr>
          <p:spPr>
            <a:xfrm>
              <a:off x="632677" y="4740892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C</a:t>
              </a:r>
              <a:endParaRPr lang="es-CL" dirty="0"/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990" y="4676848"/>
              <a:ext cx="302736" cy="497420"/>
            </a:xfrm>
            <a:prstGeom prst="rect">
              <a:avLst/>
            </a:prstGeom>
          </p:spPr>
        </p:pic>
      </p:grpSp>
      <p:grpSp>
        <p:nvGrpSpPr>
          <p:cNvPr id="15" name="Grupo 14"/>
          <p:cNvGrpSpPr/>
          <p:nvPr/>
        </p:nvGrpSpPr>
        <p:grpSpPr>
          <a:xfrm>
            <a:off x="9099501" y="3316590"/>
            <a:ext cx="421166" cy="457604"/>
            <a:chOff x="528329" y="1725846"/>
            <a:chExt cx="421166" cy="457604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29" y="1725846"/>
              <a:ext cx="304941" cy="457604"/>
            </a:xfrm>
            <a:prstGeom prst="rect">
              <a:avLst/>
            </a:prstGeom>
          </p:spPr>
        </p:pic>
        <p:sp>
          <p:nvSpPr>
            <p:cNvPr id="19" name="CuadroTexto 18"/>
            <p:cNvSpPr txBox="1"/>
            <p:nvPr/>
          </p:nvSpPr>
          <p:spPr>
            <a:xfrm>
              <a:off x="671477" y="1776570"/>
              <a:ext cx="278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B</a:t>
              </a:r>
              <a:endParaRPr lang="es-CL" dirty="0"/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882" y="2659938"/>
            <a:ext cx="275074" cy="43197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9244097" y="2698157"/>
            <a:ext cx="27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A</a:t>
            </a:r>
            <a:endParaRPr lang="es-CL" dirty="0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213" y="2660317"/>
            <a:ext cx="275074" cy="431971"/>
          </a:xfrm>
          <a:prstGeom prst="rect">
            <a:avLst/>
          </a:prstGeom>
        </p:spPr>
      </p:pic>
      <p:sp>
        <p:nvSpPr>
          <p:cNvPr id="49" name="CuadroTexto 48"/>
          <p:cNvSpPr txBox="1"/>
          <p:nvPr/>
        </p:nvSpPr>
        <p:spPr>
          <a:xfrm>
            <a:off x="9844428" y="2698536"/>
            <a:ext cx="27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A</a:t>
            </a:r>
            <a:endParaRPr lang="es-CL" dirty="0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280" y="3316590"/>
            <a:ext cx="304941" cy="457604"/>
          </a:xfrm>
          <a:prstGeom prst="rect">
            <a:avLst/>
          </a:prstGeom>
        </p:spPr>
      </p:pic>
      <p:sp>
        <p:nvSpPr>
          <p:cNvPr id="55" name="CuadroTexto 54"/>
          <p:cNvSpPr txBox="1"/>
          <p:nvPr/>
        </p:nvSpPr>
        <p:spPr>
          <a:xfrm>
            <a:off x="9844428" y="3367314"/>
            <a:ext cx="27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B</a:t>
            </a:r>
            <a:endParaRPr lang="es-CL" dirty="0"/>
          </a:p>
        </p:txBody>
      </p:sp>
      <p:sp>
        <p:nvSpPr>
          <p:cNvPr id="56" name="CuadroTexto 55"/>
          <p:cNvSpPr txBox="1"/>
          <p:nvPr/>
        </p:nvSpPr>
        <p:spPr>
          <a:xfrm>
            <a:off x="9841003" y="4010757"/>
            <a:ext cx="320293" cy="349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</a:t>
            </a:r>
            <a:endParaRPr lang="es-CL" dirty="0"/>
          </a:p>
        </p:txBody>
      </p:sp>
      <p:pic>
        <p:nvPicPr>
          <p:cNvPr id="57" name="Imagen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855" y="3950219"/>
            <a:ext cx="293432" cy="47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967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45" y="638386"/>
            <a:ext cx="4883575" cy="366268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113" y="2624458"/>
            <a:ext cx="1118110" cy="11181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16" y="2624504"/>
            <a:ext cx="1067676" cy="11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454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97" y="1222904"/>
            <a:ext cx="1438275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97" y="2013478"/>
            <a:ext cx="1343025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ptu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971" y="2932641"/>
            <a:ext cx="9810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ptu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920" y="3785128"/>
            <a:ext cx="10191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ptur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846" y="974197"/>
            <a:ext cx="174307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aptur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00" y="1575328"/>
            <a:ext cx="65722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aptur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79" y="2271709"/>
            <a:ext cx="17716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aptur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79" y="2787115"/>
            <a:ext cx="10858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aptur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204" y="3489853"/>
            <a:ext cx="20574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aptur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46" y="4403197"/>
            <a:ext cx="414337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apture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34" y="2361141"/>
            <a:ext cx="16764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apture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456516"/>
            <a:ext cx="157162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apture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996" y="4403197"/>
            <a:ext cx="6762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4080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275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756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36216" y="191551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11" y="1553199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/>
          <a:stretch/>
        </p:blipFill>
        <p:spPr>
          <a:xfrm>
            <a:off x="1913467" y="1453154"/>
            <a:ext cx="2334859" cy="118861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093640" y="1876180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Ordena los tanques de oxígeno según </a:t>
            </a:r>
            <a:r>
              <a:rPr lang="es-CL" sz="1100" b="1" dirty="0" smtClean="0"/>
              <a:t>su peso</a:t>
            </a:r>
            <a:r>
              <a:rPr lang="es-CL" sz="1100" dirty="0" smtClean="0"/>
              <a:t>. 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9175027" y="2528957"/>
            <a:ext cx="1301587" cy="1895380"/>
            <a:chOff x="5208062" y="2195516"/>
            <a:chExt cx="1301587" cy="1895380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673" y="2418618"/>
              <a:ext cx="1294976" cy="1672278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5343216" y="2726158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1</a:t>
              </a:r>
              <a:endParaRPr lang="es-CL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5343216" y="3164217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2</a:t>
              </a:r>
              <a:endParaRPr lang="es-CL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343216" y="3627556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3</a:t>
              </a:r>
              <a:endParaRPr lang="es-CL" dirty="0"/>
            </a:p>
          </p:txBody>
        </p: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062" y="2195516"/>
              <a:ext cx="1301587" cy="223102"/>
            </a:xfrm>
            <a:prstGeom prst="rect">
              <a:avLst/>
            </a:prstGeom>
          </p:spPr>
        </p:pic>
        <p:pic>
          <p:nvPicPr>
            <p:cNvPr id="51" name="Imagen 5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64" t="15479" r="31118" b="19087"/>
            <a:stretch/>
          </p:blipFill>
          <p:spPr>
            <a:xfrm>
              <a:off x="5279047" y="2215003"/>
              <a:ext cx="128338" cy="182881"/>
            </a:xfrm>
            <a:prstGeom prst="rect">
              <a:avLst/>
            </a:prstGeom>
          </p:spPr>
        </p:pic>
        <p:pic>
          <p:nvPicPr>
            <p:cNvPr id="52" name="Imagen 5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09" t="15717" r="23805" b="20848"/>
            <a:stretch/>
          </p:blipFill>
          <p:spPr>
            <a:xfrm>
              <a:off x="6303010" y="2212338"/>
              <a:ext cx="145042" cy="188209"/>
            </a:xfrm>
            <a:prstGeom prst="rect">
              <a:avLst/>
            </a:prstGeom>
          </p:spPr>
        </p:pic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38" y="3533549"/>
            <a:ext cx="2267655" cy="6132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505" y="1589732"/>
            <a:ext cx="724322" cy="57289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746294" y="2793092"/>
            <a:ext cx="521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 </a:t>
            </a:r>
            <a:r>
              <a:rPr lang="es-CL" sz="800" b="1" dirty="0" smtClean="0"/>
              <a:t>más liviano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pic>
        <p:nvPicPr>
          <p:cNvPr id="38" name="Imagen 3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96" y="872962"/>
            <a:ext cx="724322" cy="572896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96" y="2242509"/>
            <a:ext cx="724322" cy="572896"/>
          </a:xfrm>
          <a:prstGeom prst="rect">
            <a:avLst/>
          </a:prstGeom>
        </p:spPr>
      </p:pic>
      <p:sp>
        <p:nvSpPr>
          <p:cNvPr id="42" name="CuadroTexto 41"/>
          <p:cNvSpPr txBox="1"/>
          <p:nvPr/>
        </p:nvSpPr>
        <p:spPr>
          <a:xfrm>
            <a:off x="3826870" y="2795577"/>
            <a:ext cx="521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 </a:t>
            </a:r>
            <a:r>
              <a:rPr lang="es-CL" sz="800" b="1" dirty="0" smtClean="0"/>
              <a:t>más liviano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grpSp>
        <p:nvGrpSpPr>
          <p:cNvPr id="18" name="Grupo 17"/>
          <p:cNvGrpSpPr/>
          <p:nvPr/>
        </p:nvGrpSpPr>
        <p:grpSpPr>
          <a:xfrm>
            <a:off x="680203" y="2725904"/>
            <a:ext cx="498793" cy="493310"/>
            <a:chOff x="7253604" y="2077115"/>
            <a:chExt cx="654098" cy="629180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3604" y="2077115"/>
              <a:ext cx="654098" cy="62918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3608" y="2102638"/>
              <a:ext cx="363220" cy="545060"/>
            </a:xfrm>
            <a:prstGeom prst="rect">
              <a:avLst/>
            </a:prstGeom>
          </p:spPr>
        </p:pic>
        <p:sp>
          <p:nvSpPr>
            <p:cNvPr id="19" name="CuadroTexto 18"/>
            <p:cNvSpPr txBox="1"/>
            <p:nvPr/>
          </p:nvSpPr>
          <p:spPr>
            <a:xfrm>
              <a:off x="7451604" y="2170178"/>
              <a:ext cx="330447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B</a:t>
              </a:r>
              <a:endParaRPr lang="es-CL" dirty="0"/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669759" y="3345682"/>
            <a:ext cx="519680" cy="513260"/>
            <a:chOff x="324479" y="3727314"/>
            <a:chExt cx="688603" cy="642827"/>
          </a:xfrm>
        </p:grpSpPr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984" y="3740961"/>
              <a:ext cx="654098" cy="629180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479" y="3727314"/>
              <a:ext cx="395233" cy="593101"/>
            </a:xfrm>
            <a:prstGeom prst="rect">
              <a:avLst/>
            </a:prstGeom>
          </p:spPr>
        </p:pic>
        <p:sp>
          <p:nvSpPr>
            <p:cNvPr id="14" name="CuadroTexto 13"/>
            <p:cNvSpPr txBox="1"/>
            <p:nvPr/>
          </p:nvSpPr>
          <p:spPr>
            <a:xfrm>
              <a:off x="555671" y="3822543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A</a:t>
              </a:r>
              <a:endParaRPr lang="es-CL" dirty="0"/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818695" y="4001480"/>
            <a:ext cx="519680" cy="502364"/>
            <a:chOff x="7559640" y="4602169"/>
            <a:chExt cx="674625" cy="629180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167" y="4602169"/>
              <a:ext cx="654098" cy="629180"/>
            </a:xfrm>
            <a:prstGeom prst="rect">
              <a:avLst/>
            </a:prstGeom>
          </p:spPr>
        </p:pic>
        <p:sp>
          <p:nvSpPr>
            <p:cNvPr id="20" name="CuadroTexto 19"/>
            <p:cNvSpPr txBox="1"/>
            <p:nvPr/>
          </p:nvSpPr>
          <p:spPr>
            <a:xfrm>
              <a:off x="7778071" y="4702215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C</a:t>
              </a:r>
              <a:endParaRPr lang="es-CL" dirty="0"/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640" y="4605896"/>
              <a:ext cx="383655" cy="575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6565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11" y="1553199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1854200" y="1422581"/>
            <a:ext cx="2394126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087747" y="1684381"/>
            <a:ext cx="17242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Ordena los tanques de oxígeno según </a:t>
            </a:r>
            <a:r>
              <a:rPr lang="es-CL" sz="1100" b="1" dirty="0" smtClean="0"/>
              <a:t>su temperatura</a:t>
            </a:r>
            <a:r>
              <a:rPr lang="es-CL" sz="1100" dirty="0" smtClean="0"/>
              <a:t>. Haz más mediciones si lo necesitas. 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609348" y="4482236"/>
            <a:ext cx="519680" cy="502364"/>
            <a:chOff x="7559640" y="4602169"/>
            <a:chExt cx="674625" cy="629180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167" y="4602169"/>
              <a:ext cx="654098" cy="629180"/>
            </a:xfrm>
            <a:prstGeom prst="rect">
              <a:avLst/>
            </a:prstGeom>
          </p:spPr>
        </p:pic>
        <p:sp>
          <p:nvSpPr>
            <p:cNvPr id="20" name="CuadroTexto 19"/>
            <p:cNvSpPr txBox="1"/>
            <p:nvPr/>
          </p:nvSpPr>
          <p:spPr>
            <a:xfrm>
              <a:off x="7778071" y="4702215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C</a:t>
              </a:r>
              <a:endParaRPr lang="es-CL" dirty="0"/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640" y="4605896"/>
              <a:ext cx="383655" cy="575727"/>
            </a:xfrm>
            <a:prstGeom prst="rect">
              <a:avLst/>
            </a:prstGeom>
          </p:spPr>
        </p:pic>
      </p:grpSp>
      <p:grpSp>
        <p:nvGrpSpPr>
          <p:cNvPr id="15" name="Grupo 14"/>
          <p:cNvGrpSpPr/>
          <p:nvPr/>
        </p:nvGrpSpPr>
        <p:grpSpPr>
          <a:xfrm>
            <a:off x="7609347" y="3887608"/>
            <a:ext cx="519680" cy="513260"/>
            <a:chOff x="324479" y="3727314"/>
            <a:chExt cx="688603" cy="642827"/>
          </a:xfrm>
        </p:grpSpPr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984" y="3740961"/>
              <a:ext cx="654098" cy="629180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479" y="3727314"/>
              <a:ext cx="395233" cy="593101"/>
            </a:xfrm>
            <a:prstGeom prst="rect">
              <a:avLst/>
            </a:prstGeom>
          </p:spPr>
        </p:pic>
        <p:sp>
          <p:nvSpPr>
            <p:cNvPr id="14" name="CuadroTexto 13"/>
            <p:cNvSpPr txBox="1"/>
            <p:nvPr/>
          </p:nvSpPr>
          <p:spPr>
            <a:xfrm>
              <a:off x="555671" y="3822543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A</a:t>
              </a:r>
              <a:endParaRPr lang="es-CL" dirty="0"/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8933396" y="1605743"/>
            <a:ext cx="1301587" cy="1895380"/>
            <a:chOff x="5208062" y="2195516"/>
            <a:chExt cx="1301587" cy="1895380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673" y="2418618"/>
              <a:ext cx="1294976" cy="1672278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5343216" y="2726158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1</a:t>
              </a:r>
              <a:endParaRPr lang="es-CL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5343216" y="3164217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2</a:t>
              </a:r>
              <a:endParaRPr lang="es-CL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343216" y="3627556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3</a:t>
              </a:r>
              <a:endParaRPr lang="es-CL" dirty="0"/>
            </a:p>
          </p:txBody>
        </p: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062" y="2195516"/>
              <a:ext cx="1301587" cy="223102"/>
            </a:xfrm>
            <a:prstGeom prst="rect">
              <a:avLst/>
            </a:prstGeom>
          </p:spPr>
        </p:pic>
        <p:pic>
          <p:nvPicPr>
            <p:cNvPr id="51" name="Imagen 50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64" t="15479" r="31118" b="19087"/>
            <a:stretch/>
          </p:blipFill>
          <p:spPr>
            <a:xfrm>
              <a:off x="5279047" y="2215003"/>
              <a:ext cx="128338" cy="182881"/>
            </a:xfrm>
            <a:prstGeom prst="rect">
              <a:avLst/>
            </a:prstGeom>
          </p:spPr>
        </p:pic>
        <p:pic>
          <p:nvPicPr>
            <p:cNvPr id="52" name="Imagen 5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09" t="15717" r="23805" b="20848"/>
            <a:stretch/>
          </p:blipFill>
          <p:spPr>
            <a:xfrm>
              <a:off x="6303010" y="2212338"/>
              <a:ext cx="145042" cy="188209"/>
            </a:xfrm>
            <a:prstGeom prst="rect">
              <a:avLst/>
            </a:prstGeom>
          </p:spPr>
        </p:pic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38" y="3533549"/>
            <a:ext cx="2267655" cy="61325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715267" y="2708000"/>
            <a:ext cx="521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Está a </a:t>
            </a:r>
            <a:r>
              <a:rPr lang="es-CL" sz="800" b="1" dirty="0" smtClean="0"/>
              <a:t>menor </a:t>
            </a:r>
            <a:r>
              <a:rPr lang="es-CL" sz="800" b="1" dirty="0" err="1" smtClean="0"/>
              <a:t>tempe-ratura</a:t>
            </a:r>
            <a:r>
              <a:rPr lang="es-CL" sz="800" b="1" dirty="0" smtClean="0"/>
              <a:t>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96" y="2242509"/>
            <a:ext cx="724322" cy="572896"/>
          </a:xfrm>
          <a:prstGeom prst="rect">
            <a:avLst/>
          </a:prstGeom>
        </p:spPr>
      </p:pic>
      <p:grpSp>
        <p:nvGrpSpPr>
          <p:cNvPr id="18" name="Grupo 17"/>
          <p:cNvGrpSpPr/>
          <p:nvPr/>
        </p:nvGrpSpPr>
        <p:grpSpPr>
          <a:xfrm>
            <a:off x="7630234" y="3341343"/>
            <a:ext cx="498793" cy="493310"/>
            <a:chOff x="7253604" y="2077115"/>
            <a:chExt cx="654098" cy="629180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3604" y="2077115"/>
              <a:ext cx="654098" cy="62918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3608" y="2102638"/>
              <a:ext cx="363220" cy="545060"/>
            </a:xfrm>
            <a:prstGeom prst="rect">
              <a:avLst/>
            </a:prstGeom>
          </p:spPr>
        </p:pic>
        <p:sp>
          <p:nvSpPr>
            <p:cNvPr id="19" name="CuadroTexto 18"/>
            <p:cNvSpPr txBox="1"/>
            <p:nvPr/>
          </p:nvSpPr>
          <p:spPr>
            <a:xfrm>
              <a:off x="7451604" y="2170178"/>
              <a:ext cx="330447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B</a:t>
              </a:r>
              <a:endParaRPr lang="es-CL" dirty="0"/>
            </a:p>
          </p:txBody>
        </p:sp>
      </p:grpSp>
      <p:sp>
        <p:nvSpPr>
          <p:cNvPr id="40" name="CuadroTexto 39"/>
          <p:cNvSpPr txBox="1"/>
          <p:nvPr/>
        </p:nvSpPr>
        <p:spPr>
          <a:xfrm>
            <a:off x="3837958" y="2714352"/>
            <a:ext cx="521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Está a </a:t>
            </a:r>
            <a:r>
              <a:rPr lang="es-CL" sz="800" b="1" dirty="0" smtClean="0"/>
              <a:t>menor </a:t>
            </a:r>
            <a:r>
              <a:rPr lang="es-CL" sz="800" b="1" dirty="0" err="1" smtClean="0"/>
              <a:t>tempe-ratura</a:t>
            </a:r>
            <a:r>
              <a:rPr lang="es-CL" sz="800" b="1" dirty="0" smtClean="0"/>
              <a:t>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19" y="1498322"/>
            <a:ext cx="782925" cy="436498"/>
          </a:xfrm>
          <a:prstGeom prst="rect">
            <a:avLst/>
          </a:prstGeom>
        </p:spPr>
      </p:pic>
      <p:sp>
        <p:nvSpPr>
          <p:cNvPr id="41" name="CuadroTexto 40"/>
          <p:cNvSpPr txBox="1"/>
          <p:nvPr/>
        </p:nvSpPr>
        <p:spPr>
          <a:xfrm>
            <a:off x="7125331" y="1537131"/>
            <a:ext cx="699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>
                <a:solidFill>
                  <a:schemeClr val="bg1"/>
                </a:solidFill>
              </a:rPr>
              <a:t>Hacer más mediciones</a:t>
            </a:r>
            <a:endParaRPr lang="es-CL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216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111560" y="2930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1"/>
          <a:stretch/>
        </p:blipFill>
        <p:spPr>
          <a:xfrm>
            <a:off x="2792211" y="1278467"/>
            <a:ext cx="2511284" cy="18773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017" y="1519086"/>
            <a:ext cx="1076851" cy="107685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038096" y="1876180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¿Qué fue lo que aprendiste? 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2976150" y="2913405"/>
            <a:ext cx="24918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Escribe en la hoja de respuestas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Flecha derecha 1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H48 (81)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84550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76382" y="329272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00" y="1518707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2482227" y="1335161"/>
            <a:ext cx="2394126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756764" y="1756273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Elige la bolsa de semilla más distinta a las otras.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1335161"/>
            <a:ext cx="1054138" cy="106322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1335161"/>
            <a:ext cx="1053790" cy="1056332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2510951"/>
            <a:ext cx="1054138" cy="106322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2510951"/>
            <a:ext cx="1053790" cy="1056332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3828032"/>
            <a:ext cx="1054138" cy="1063222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3828032"/>
            <a:ext cx="1053790" cy="1056332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5153417"/>
            <a:ext cx="1054138" cy="1063222"/>
          </a:xfrm>
          <a:prstGeom prst="rect">
            <a:avLst/>
          </a:prstGeom>
        </p:spPr>
      </p:pic>
      <p:pic>
        <p:nvPicPr>
          <p:cNvPr id="63" name="Imagen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5153417"/>
            <a:ext cx="1053790" cy="1056332"/>
          </a:xfrm>
          <a:prstGeom prst="rect">
            <a:avLst/>
          </a:prstGeom>
        </p:spPr>
      </p:pic>
      <p:sp>
        <p:nvSpPr>
          <p:cNvPr id="25" name="Flecha derecha 24"/>
          <p:cNvSpPr/>
          <p:nvPr/>
        </p:nvSpPr>
        <p:spPr>
          <a:xfrm flipH="1">
            <a:off x="9990666" y="858307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H59 (92)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159" y="5174695"/>
            <a:ext cx="886237" cy="88623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789" y="3877710"/>
            <a:ext cx="956975" cy="956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789" y="1384839"/>
            <a:ext cx="956975" cy="9569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159" y="2595557"/>
            <a:ext cx="886237" cy="886237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927" y="1384839"/>
            <a:ext cx="956975" cy="956975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97" y="2602563"/>
            <a:ext cx="886237" cy="886237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927" y="3877709"/>
            <a:ext cx="956975" cy="956975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97" y="5175911"/>
            <a:ext cx="886237" cy="8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35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441267" y="108681"/>
            <a:ext cx="296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F1 i1c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26" y="776450"/>
            <a:ext cx="2007875" cy="31263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016" y="776450"/>
            <a:ext cx="1993768" cy="310439"/>
          </a:xfrm>
          <a:prstGeom prst="rect">
            <a:avLst/>
          </a:prstGeom>
        </p:spPr>
      </p:pic>
      <p:grpSp>
        <p:nvGrpSpPr>
          <p:cNvPr id="20" name="Grupo 19"/>
          <p:cNvGrpSpPr/>
          <p:nvPr/>
        </p:nvGrpSpPr>
        <p:grpSpPr>
          <a:xfrm>
            <a:off x="6835824" y="1263731"/>
            <a:ext cx="4025960" cy="312636"/>
            <a:chOff x="6835824" y="1263731"/>
            <a:chExt cx="4025960" cy="312636"/>
          </a:xfrm>
        </p:grpSpPr>
        <p:grpSp>
          <p:nvGrpSpPr>
            <p:cNvPr id="14" name="Grupo 13"/>
            <p:cNvGrpSpPr/>
            <p:nvPr/>
          </p:nvGrpSpPr>
          <p:grpSpPr>
            <a:xfrm>
              <a:off x="6835824" y="1263731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grande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8016" y="1263731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9009831" y="1291762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6835824" y="1785625"/>
            <a:ext cx="4018630" cy="317868"/>
            <a:chOff x="6835824" y="1785625"/>
            <a:chExt cx="4018630" cy="317868"/>
          </a:xfrm>
        </p:grpSpPr>
        <p:grpSp>
          <p:nvGrpSpPr>
            <p:cNvPr id="15" name="Grupo 14"/>
            <p:cNvGrpSpPr/>
            <p:nvPr/>
          </p:nvGrpSpPr>
          <p:grpSpPr>
            <a:xfrm>
              <a:off x="6835824" y="1790857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una estrella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1" name="Grupo 20"/>
            <p:cNvGrpSpPr/>
            <p:nvPr/>
          </p:nvGrpSpPr>
          <p:grpSpPr>
            <a:xfrm>
              <a:off x="8860686" y="1785625"/>
              <a:ext cx="1993768" cy="310439"/>
              <a:chOff x="8860686" y="1785625"/>
              <a:chExt cx="1993768" cy="310439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0686" y="1785625"/>
                <a:ext cx="1993768" cy="310439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9008483" y="1822279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>
                    <a:solidFill>
                      <a:schemeClr val="bg1"/>
                    </a:solidFill>
                  </a:rPr>
                  <a:t>Porque tiene una estrella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27" name="Grupo 26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30" name="Rectángulo 29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9" name="Rectángulo 38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25" name="Imagen 2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26" name="CuadroTexto 25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grande</a:t>
              </a:r>
              <a:endParaRPr lang="es-CL" sz="1100" dirty="0"/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45" name="CuadroTexto 44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una estrella</a:t>
              </a:r>
              <a:endParaRPr lang="es-CL" sz="1100" dirty="0"/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una estrella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8" name="Imagen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20" y="1462356"/>
            <a:ext cx="956975" cy="95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10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407401" y="222537"/>
            <a:ext cx="347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F2 i1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azul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876642" y="1263731"/>
            <a:ext cx="3985142" cy="314368"/>
            <a:chOff x="2702576" y="3304462"/>
            <a:chExt cx="3985142" cy="314368"/>
          </a:xfrm>
        </p:grpSpPr>
        <p:grpSp>
          <p:nvGrpSpPr>
            <p:cNvPr id="14" name="Grupo 13"/>
            <p:cNvGrpSpPr/>
            <p:nvPr/>
          </p:nvGrpSpPr>
          <p:grpSpPr>
            <a:xfrm>
              <a:off x="2702576" y="3306194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950" y="3304462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4835765" y="3332493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 sol</a:t>
                </a: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sol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1" name="Rectángulo 40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pequeña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 sol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sol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20" y="1497725"/>
            <a:ext cx="886237" cy="8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57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742700" y="256715"/>
            <a:ext cx="311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F3 i1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roja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876642" y="1263731"/>
            <a:ext cx="3985142" cy="314368"/>
            <a:chOff x="2702576" y="3304462"/>
            <a:chExt cx="3985142" cy="314368"/>
          </a:xfrm>
        </p:grpSpPr>
        <p:grpSp>
          <p:nvGrpSpPr>
            <p:cNvPr id="14" name="Grupo 13"/>
            <p:cNvGrpSpPr/>
            <p:nvPr/>
          </p:nvGrpSpPr>
          <p:grpSpPr>
            <a:xfrm>
              <a:off x="2702576" y="3306194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950" y="3304462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4835765" y="3332493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 sol</a:t>
                </a: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sol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1" name="Rectángulo 40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grande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 sol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sol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947" y="1489549"/>
            <a:ext cx="956975" cy="95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3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736853" y="163792"/>
            <a:ext cx="2235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F4 i1 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roja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876642" y="1263731"/>
            <a:ext cx="3985142" cy="314368"/>
            <a:chOff x="2702576" y="3304462"/>
            <a:chExt cx="3985142" cy="314368"/>
          </a:xfrm>
        </p:grpSpPr>
        <p:grpSp>
          <p:nvGrpSpPr>
            <p:cNvPr id="14" name="Grupo 13"/>
            <p:cNvGrpSpPr/>
            <p:nvPr/>
          </p:nvGrpSpPr>
          <p:grpSpPr>
            <a:xfrm>
              <a:off x="2702576" y="3306194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950" y="3304462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4835765" y="3332493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 lazo</a:t>
                </a: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lazo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1" name="Rectángulo 40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pequeña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 lazo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 lazo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685" y="1497725"/>
            <a:ext cx="886237" cy="8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03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66" y="1927069"/>
            <a:ext cx="4883575" cy="36626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 smtClean="0">
                <a:solidFill>
                  <a:schemeClr val="bg1"/>
                </a:solidFill>
              </a:rPr>
              <a:t>backB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725960" y="688213"/>
            <a:ext cx="411233" cy="41123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0" t="8571" r="27931" b="6156"/>
          <a:stretch/>
        </p:blipFill>
        <p:spPr>
          <a:xfrm>
            <a:off x="6031532" y="438803"/>
            <a:ext cx="245533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t="8469" r="30767" b="6517"/>
          <a:stretch/>
        </p:blipFill>
        <p:spPr>
          <a:xfrm>
            <a:off x="5567897" y="400446"/>
            <a:ext cx="215900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7688" r="30494" b="6012"/>
          <a:stretch/>
        </p:blipFill>
        <p:spPr>
          <a:xfrm>
            <a:off x="5139266" y="400803"/>
            <a:ext cx="228600" cy="71120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5012" y="3036504"/>
            <a:ext cx="1047483" cy="1568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41" y="676728"/>
            <a:ext cx="405286" cy="4052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75" y="3111404"/>
            <a:ext cx="1201016" cy="1767993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52984" cy="1158999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5088" y="1449020"/>
            <a:ext cx="1086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Pesa los tanques como aprendiste recién</a:t>
            </a:r>
            <a:endParaRPr lang="es-CL" sz="1100" dirty="0"/>
          </a:p>
        </p:txBody>
      </p:sp>
      <p:sp>
        <p:nvSpPr>
          <p:cNvPr id="46" name="CuadroTexto 45"/>
          <p:cNvSpPr txBox="1"/>
          <p:nvPr/>
        </p:nvSpPr>
        <p:spPr>
          <a:xfrm>
            <a:off x="9917503" y="146415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 smtClean="0">
                <a:solidFill>
                  <a:schemeClr val="bg1"/>
                </a:solidFill>
              </a:rPr>
              <a:t>index</a:t>
            </a:r>
            <a:endParaRPr lang="es-CL" sz="3200" dirty="0">
              <a:solidFill>
                <a:schemeClr val="bg1"/>
              </a:solidFill>
            </a:endParaRPr>
          </a:p>
        </p:txBody>
      </p:sp>
      <p:grpSp>
        <p:nvGrpSpPr>
          <p:cNvPr id="47" name="Grupo 46"/>
          <p:cNvGrpSpPr/>
          <p:nvPr/>
        </p:nvGrpSpPr>
        <p:grpSpPr>
          <a:xfrm>
            <a:off x="604091" y="2004471"/>
            <a:ext cx="685759" cy="369332"/>
            <a:chOff x="1940534" y="1720346"/>
            <a:chExt cx="685759" cy="369332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50" name="CuadroTexto 49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hacer mediciones</a:t>
              </a:r>
              <a:endParaRPr lang="es-CL" sz="600" dirty="0"/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518872" y="2463140"/>
            <a:ext cx="685706" cy="369332"/>
            <a:chOff x="518872" y="2463140"/>
            <a:chExt cx="685706" cy="369332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63" y="2485667"/>
              <a:ext cx="605815" cy="335273"/>
            </a:xfrm>
            <a:prstGeom prst="rect">
              <a:avLst/>
            </a:prstGeom>
          </p:spPr>
        </p:pic>
        <p:pic>
          <p:nvPicPr>
            <p:cNvPr id="53" name="Imagen 52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 flipH="1">
              <a:off x="985887" y="2503370"/>
              <a:ext cx="181070" cy="227542"/>
            </a:xfrm>
            <a:prstGeom prst="rect">
              <a:avLst/>
            </a:prstGeom>
          </p:spPr>
        </p:pic>
        <p:sp>
          <p:nvSpPr>
            <p:cNvPr id="54" name="CuadroTexto 53"/>
            <p:cNvSpPr txBox="1"/>
            <p:nvPr/>
          </p:nvSpPr>
          <p:spPr>
            <a:xfrm>
              <a:off x="518872" y="2463140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ordenar tanques</a:t>
              </a:r>
              <a:endParaRPr lang="es-CL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1872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915783" y="545085"/>
            <a:ext cx="607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04" y="1683943"/>
            <a:ext cx="1032357" cy="10323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57" y="3128229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07" y="2850233"/>
            <a:ext cx="3175510" cy="14148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29227" y="3274279"/>
            <a:ext cx="22186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En mi memoria sólo tengo que la pala para sembrar es la más distinta a las otras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57" y="1300385"/>
            <a:ext cx="2597629" cy="155997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60035" y="1611014"/>
            <a:ext cx="16891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>
                <a:solidFill>
                  <a:srgbClr val="000000"/>
                </a:solidFill>
              </a:rPr>
              <a:t>Ahora nos falta una pala para poder sembrar ¿</a:t>
            </a:r>
            <a:r>
              <a:rPr lang="es-CL" sz="1100" dirty="0" err="1">
                <a:solidFill>
                  <a:srgbClr val="000000"/>
                </a:solidFill>
              </a:rPr>
              <a:t>Roboto</a:t>
            </a:r>
            <a:r>
              <a:rPr lang="es-CL" sz="1100" dirty="0">
                <a:solidFill>
                  <a:srgbClr val="000000"/>
                </a:solidFill>
              </a:rPr>
              <a:t>, </a:t>
            </a:r>
            <a:r>
              <a:rPr lang="es-CL" sz="1100" dirty="0" smtClean="0">
                <a:solidFill>
                  <a:srgbClr val="000000"/>
                </a:solidFill>
              </a:rPr>
              <a:t>cuál de todas las que tenemos aquí es la que se usa para sembrar?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957846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000449" y="541735"/>
            <a:ext cx="852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00" y="1518707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2482227" y="1335161"/>
            <a:ext cx="2394126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756764" y="1756273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Elige la pala que es más distinta a las otras.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1335161"/>
            <a:ext cx="1054138" cy="106322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1335161"/>
            <a:ext cx="1053790" cy="1056332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2510951"/>
            <a:ext cx="1054138" cy="106322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2510951"/>
            <a:ext cx="1053790" cy="1056332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3828032"/>
            <a:ext cx="1054138" cy="1063222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3828032"/>
            <a:ext cx="1053790" cy="1056332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5153417"/>
            <a:ext cx="1054138" cy="1063222"/>
          </a:xfrm>
          <a:prstGeom prst="rect">
            <a:avLst/>
          </a:prstGeom>
        </p:spPr>
      </p:pic>
      <p:pic>
        <p:nvPicPr>
          <p:cNvPr id="63" name="Imagen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5153417"/>
            <a:ext cx="1053790" cy="105633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02" y="1394252"/>
            <a:ext cx="938149" cy="9381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01" y="5212508"/>
            <a:ext cx="938149" cy="9381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01" y="2570042"/>
            <a:ext cx="938149" cy="93814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01" y="3887123"/>
            <a:ext cx="938149" cy="938149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340" y="1394252"/>
            <a:ext cx="938149" cy="938149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66" y="2570042"/>
            <a:ext cx="938149" cy="93814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66" y="3887122"/>
            <a:ext cx="938149" cy="938149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390" y="5212507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26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210607" y="153051"/>
            <a:ext cx="4020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F7 i6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verde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mango cuadrado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cuadrado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mango cuadrado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cuadrado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pequeña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89" y="1471769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63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213417" y="153051"/>
            <a:ext cx="2648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F8 i6 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amarilla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grande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una marca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una marca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55" name="Grupo 54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56" name="Imagen 5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57" name="Rectángulo 56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8" name="Rectángulo 57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59" name="Grupo 58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60" name="Imagen 5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61" name="CuadroTexto 60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una marca</a:t>
              </a:r>
              <a:endParaRPr lang="es-CL" sz="1100" dirty="0"/>
            </a:p>
          </p:txBody>
        </p:sp>
        <p:sp>
          <p:nvSpPr>
            <p:cNvPr id="62" name="CuadroTexto 61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una marca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upo 62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grande</a:t>
              </a:r>
              <a:endParaRPr lang="es-CL" sz="1100" dirty="0"/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5" name="Imagen 4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41" y="1498962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01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951471" y="182119"/>
            <a:ext cx="2551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F9 i6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verde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grande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mango cuadrado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cuadrado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mango cuadrado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cuadrado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grande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" name="Imagen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516" y="1466763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24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059715" y="84535"/>
            <a:ext cx="8698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F10 i6 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amarilla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mango redondo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redondo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mango redondo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redondo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pequeña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739" y="1471769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916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45386" y="220002"/>
            <a:ext cx="979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F11 i2 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890" y="5053876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67844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09430" y="1594597"/>
            <a:ext cx="22905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¿Crees que el tamaño de la pala sirve para encontrar a la más distinta?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7119841" y="2706769"/>
            <a:ext cx="4700967" cy="487663"/>
            <a:chOff x="2700180" y="2873027"/>
            <a:chExt cx="3991115" cy="322406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32" name="Grupo 31"/>
            <p:cNvGrpSpPr/>
            <p:nvPr/>
          </p:nvGrpSpPr>
          <p:grpSpPr>
            <a:xfrm>
              <a:off x="2700180" y="2882797"/>
              <a:ext cx="2010271" cy="312636"/>
              <a:chOff x="2700180" y="2882797"/>
              <a:chExt cx="2010271" cy="312636"/>
            </a:xfrm>
          </p:grpSpPr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5" name="Rectángulo 34"/>
              <p:cNvSpPr/>
              <p:nvPr/>
            </p:nvSpPr>
            <p:spPr>
              <a:xfrm>
                <a:off x="2700180" y="2909096"/>
                <a:ext cx="2007875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porque también la bolsa de semillas que elegí era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3" name="Rectángulo 32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porque también la bolsa de semillas que elegí era pequeña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7108156" y="2073915"/>
            <a:ext cx="4698145" cy="487663"/>
            <a:chOff x="2702576" y="2873027"/>
            <a:chExt cx="3988719" cy="322406"/>
          </a:xfrm>
        </p:grpSpPr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40" name="Grupo 39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porque hay dos palas grandes y dos palas pequeñas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3" name="Rectángulo 42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hay dos palas grandes y dos palas pequeñas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7108157" y="1308047"/>
            <a:ext cx="4698145" cy="487663"/>
            <a:chOff x="2702576" y="2873027"/>
            <a:chExt cx="3988719" cy="322406"/>
          </a:xfrm>
        </p:grpSpPr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8" name="Grupo 57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60" name="Imagen 5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61" name="Rectángulo 60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por eso la pala que elegí es distinta al resto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9" name="Rectángulo 58"/>
            <p:cNvSpPr/>
            <p:nvPr/>
          </p:nvSpPr>
          <p:spPr>
            <a:xfrm>
              <a:off x="4708056" y="2892788"/>
              <a:ext cx="1924405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por eso la pala que elegí es distinta al resto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7224269" y="3488875"/>
            <a:ext cx="4267570" cy="449217"/>
            <a:chOff x="7224269" y="3488875"/>
            <a:chExt cx="4267570" cy="449217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269" y="3488875"/>
              <a:ext cx="4267570" cy="449217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7326095" y="3501391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por eso la pala que elegí es distinta al </a:t>
              </a:r>
              <a:r>
                <a:rPr lang="es-CL" sz="1100" dirty="0" smtClean="0"/>
                <a:t>resto</a:t>
              </a:r>
              <a:endParaRPr lang="es-CL" altLang="es-CL" sz="1100" dirty="0"/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9408967" y="3500832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por eso la pala que elegí es distinta al </a:t>
              </a:r>
              <a:r>
                <a:rPr lang="es-CL" sz="1100" dirty="0" smtClean="0">
                  <a:solidFill>
                    <a:schemeClr val="bg1"/>
                  </a:solidFill>
                </a:rPr>
                <a:t>resto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7224269" y="4084288"/>
            <a:ext cx="4267570" cy="449217"/>
            <a:chOff x="7224269" y="4084288"/>
            <a:chExt cx="4267570" cy="449217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269" y="4084288"/>
              <a:ext cx="4267570" cy="449217"/>
            </a:xfrm>
            <a:prstGeom prst="rect">
              <a:avLst/>
            </a:prstGeom>
          </p:spPr>
        </p:pic>
        <p:sp>
          <p:nvSpPr>
            <p:cNvPr id="45" name="CuadroTexto 44"/>
            <p:cNvSpPr txBox="1"/>
            <p:nvPr/>
          </p:nvSpPr>
          <p:spPr>
            <a:xfrm>
              <a:off x="7326095" y="4096804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No, porque hay dos palas grandes y dos palas pequeñas</a:t>
              </a:r>
              <a:endParaRPr lang="es-CL" altLang="es-CL" sz="1100" dirty="0"/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9408967" y="4096804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hay dos palas grandes y dos palas pequeñas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7224269" y="4679701"/>
            <a:ext cx="4267570" cy="449217"/>
            <a:chOff x="7224269" y="4679701"/>
            <a:chExt cx="4267570" cy="449217"/>
          </a:xfrm>
        </p:grpSpPr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269" y="4679701"/>
              <a:ext cx="4267570" cy="449217"/>
            </a:xfrm>
            <a:prstGeom prst="rect">
              <a:avLst/>
            </a:prstGeom>
          </p:spPr>
        </p:pic>
        <p:sp>
          <p:nvSpPr>
            <p:cNvPr id="50" name="CuadroTexto 49"/>
            <p:cNvSpPr txBox="1"/>
            <p:nvPr/>
          </p:nvSpPr>
          <p:spPr>
            <a:xfrm>
              <a:off x="7326095" y="4692217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Si, porque también la bolsa de semillas que elegí era pequeña</a:t>
              </a:r>
              <a:endParaRPr lang="es-CL" altLang="es-CL" sz="1100" dirty="0"/>
            </a:p>
          </p:txBody>
        </p:sp>
        <p:sp>
          <p:nvSpPr>
            <p:cNvPr id="51" name="CuadroTexto 50"/>
            <p:cNvSpPr txBox="1"/>
            <p:nvPr/>
          </p:nvSpPr>
          <p:spPr>
            <a:xfrm>
              <a:off x="9408967" y="4679701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porque también la bolsa de semillas que elegí era pequeña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637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653911" y="228469"/>
            <a:ext cx="844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04" y="1683943"/>
            <a:ext cx="1032357" cy="10323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95" y="2446177"/>
            <a:ext cx="3175510" cy="14148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1595218"/>
            <a:ext cx="3150787" cy="115050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443857" y="1890984"/>
            <a:ext cx="220527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>
                <a:solidFill>
                  <a:srgbClr val="000000"/>
                </a:solidFill>
              </a:rPr>
              <a:t>Entonces ¿Dónde está el ratón?</a:t>
            </a:r>
          </a:p>
          <a:p>
            <a:pPr algn="ctr"/>
            <a:r>
              <a:rPr lang="es-CL" sz="1100" dirty="0" smtClean="0">
                <a:solidFill>
                  <a:srgbClr val="000000"/>
                </a:solidFill>
              </a:rPr>
              <a:t>Yo creo que está dentro del refrigerador</a:t>
            </a:r>
            <a:endParaRPr lang="es-CL" sz="11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10" y="3153609"/>
            <a:ext cx="3064731" cy="95867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865" y="3132832"/>
            <a:ext cx="1091746" cy="109174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753452" y="3502139"/>
            <a:ext cx="22186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No, el ratón se fue de la sala común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Flecha derecha 15"/>
          <p:cNvSpPr/>
          <p:nvPr/>
        </p:nvSpPr>
        <p:spPr>
          <a:xfrm flipH="1">
            <a:off x="9164354" y="520856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H38 (71)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55260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399316" y="109935"/>
            <a:ext cx="758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I8 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6" b="33259"/>
          <a:stretch/>
        </p:blipFill>
        <p:spPr>
          <a:xfrm>
            <a:off x="3113457" y="1320800"/>
            <a:ext cx="2978982" cy="8805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09430" y="1558682"/>
            <a:ext cx="19870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Andrea, ¿Quién crees que está en lo correcto?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11036" y="2958153"/>
            <a:ext cx="4700967" cy="487663"/>
            <a:chOff x="2700180" y="2873027"/>
            <a:chExt cx="3991115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0180" y="2882797"/>
              <a:ext cx="2010271" cy="312636"/>
              <a:chOff x="2700180" y="2882797"/>
              <a:chExt cx="2010271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00180" y="2909096"/>
                <a:ext cx="2007875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Nicolás, porque el ratón sacó el queso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Nicolás, porque el ratón sacó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099351" y="2325299"/>
            <a:ext cx="4698145" cy="487663"/>
            <a:chOff x="2702576" y="2873027"/>
            <a:chExt cx="3988719" cy="322406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María, porque el ratón salió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María, porque el ratón salió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099352" y="1559431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María, porque el ratón buscó una salida hacia el invernadero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24405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María, porque el ratón buscó una salida hacia el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3617149" y="5254119"/>
            <a:ext cx="985799" cy="489600"/>
            <a:chOff x="8503789" y="4856128"/>
            <a:chExt cx="985799" cy="4896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3789" y="4856128"/>
              <a:ext cx="985799" cy="489600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8531855" y="4885484"/>
              <a:ext cx="9296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Volver a ver el video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7178640" y="3759714"/>
            <a:ext cx="4633362" cy="487722"/>
            <a:chOff x="7178640" y="3759714"/>
            <a:chExt cx="4633362" cy="487722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17" name="CuadroTexto 16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María, porque el ratón buscó una salida hacia el </a:t>
              </a:r>
              <a:r>
                <a:rPr lang="es-CL" sz="1100" dirty="0" smtClean="0"/>
                <a:t>invernadero</a:t>
              </a:r>
              <a:endParaRPr lang="es-CL" altLang="es-CL" sz="1100" dirty="0"/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María, porque el ratón buscó una salida hacia el </a:t>
              </a:r>
              <a:r>
                <a:rPr lang="es-CL" sz="1100" dirty="0" smtClean="0">
                  <a:solidFill>
                    <a:schemeClr val="bg1"/>
                  </a:solidFill>
                </a:rPr>
                <a:t>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178640" y="4335574"/>
            <a:ext cx="4633362" cy="487722"/>
            <a:chOff x="6918002" y="2170745"/>
            <a:chExt cx="4633362" cy="487722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3" name="CuadroTexto 42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María, porque el ratón salió del refrigerador</a:t>
              </a:r>
              <a:endParaRPr lang="es-CL" altLang="es-CL" sz="1100" dirty="0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María, porque el ratón salió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7159346" y="4911434"/>
            <a:ext cx="4633362" cy="487722"/>
            <a:chOff x="6918002" y="2170745"/>
            <a:chExt cx="4633362" cy="487722"/>
          </a:xfrm>
        </p:grpSpPr>
        <p:pic>
          <p:nvPicPr>
            <p:cNvPr id="56" name="Imagen 5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57" name="CuadroTexto 56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Nicolás, porque el ratón sacó el queso del refrigerador</a:t>
              </a:r>
              <a:endParaRPr lang="es-CL" altLang="es-CL" sz="1100" dirty="0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Nicolás, porque el ratón sacó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367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763383" y="134571"/>
            <a:ext cx="7584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Q2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i9b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29267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73761" y="1657664"/>
            <a:ext cx="24830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crees que Nicolás dijo eso?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39820" y="1437575"/>
            <a:ext cx="4711939" cy="487663"/>
            <a:chOff x="2702576" y="2873027"/>
            <a:chExt cx="4000430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Nicolás sabe mucho de ratones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6" y="289278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Nicolás sabe mucho de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33619" y="3231246"/>
            <a:ext cx="4711939" cy="487660"/>
            <a:chOff x="2702576" y="2873029"/>
            <a:chExt cx="4000430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13731" cy="312636"/>
              <a:chOff x="2702576" y="2882797"/>
              <a:chExt cx="2013731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35464" y="2953016"/>
                <a:ext cx="1980843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el ratón tenía mucha hambre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08056" y="2949447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el ratón tenía mucha hambre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vio al ratón sacando el queso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vio al ratón sacando </a:t>
              </a:r>
              <a:r>
                <a:rPr lang="es-CL" sz="1100" dirty="0" smtClean="0">
                  <a:solidFill>
                    <a:schemeClr val="bg1"/>
                  </a:solidFill>
                </a:rPr>
                <a:t>el queso </a:t>
              </a:r>
              <a:r>
                <a:rPr lang="es-CL" sz="1100" dirty="0">
                  <a:solidFill>
                    <a:schemeClr val="bg1"/>
                  </a:solidFill>
                </a:rPr>
                <a:t>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2" name="CuadroTexto 31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Porque Nicolás sabe mucho de ratones</a:t>
              </a:r>
              <a:endParaRPr lang="es-CL" altLang="es-CL" sz="1100" dirty="0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Nicolás sabe mucho de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Porque vio al ratón sacando el queso del refrigerador</a:t>
              </a:r>
              <a:endParaRPr lang="es-CL" altLang="es-CL" sz="1100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vio al ratón sacando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Porque el ratón tenía mucha hambre</a:t>
              </a:r>
              <a:endParaRPr lang="es-CL" altLang="es-CL" sz="11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el ratón tenía mucha hambre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70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66" y="1927069"/>
            <a:ext cx="4883575" cy="36626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 smtClean="0">
                <a:solidFill>
                  <a:schemeClr val="bg1"/>
                </a:solidFill>
              </a:rPr>
              <a:t>backT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725960" y="688213"/>
            <a:ext cx="411233" cy="41123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0" t="8571" r="27931" b="6156"/>
          <a:stretch/>
        </p:blipFill>
        <p:spPr>
          <a:xfrm>
            <a:off x="6031532" y="438803"/>
            <a:ext cx="245533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t="8469" r="30767" b="6517"/>
          <a:stretch/>
        </p:blipFill>
        <p:spPr>
          <a:xfrm>
            <a:off x="5567897" y="400446"/>
            <a:ext cx="215900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7688" r="30494" b="6012"/>
          <a:stretch/>
        </p:blipFill>
        <p:spPr>
          <a:xfrm>
            <a:off x="5139266" y="400803"/>
            <a:ext cx="228600" cy="71120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5012" y="3036504"/>
            <a:ext cx="1047483" cy="1568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41" y="676728"/>
            <a:ext cx="405286" cy="4052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75" y="3111404"/>
            <a:ext cx="1201016" cy="1767993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52984" cy="1158999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5088" y="1449020"/>
            <a:ext cx="1086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Toma la temperatura de los tanques con el termómetro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843349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996527" y="156354"/>
            <a:ext cx="66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542" y="3668083"/>
            <a:ext cx="3175510" cy="14148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10" y="1752600"/>
            <a:ext cx="3064731" cy="154969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01" y="2675788"/>
            <a:ext cx="1091746" cy="109174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00875" y="2187968"/>
            <a:ext cx="22186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No, en realidad no pudo irse de la sala común. Debe estar bajo el sillón porque sus patas quedaron marcadas ahí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765" y="2034901"/>
            <a:ext cx="1075577" cy="10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937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00916" y="194603"/>
            <a:ext cx="844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Q4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i11a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7116985" y="4118702"/>
            <a:ext cx="4698146" cy="478108"/>
            <a:chOff x="2702576" y="2879344"/>
            <a:chExt cx="3988719" cy="316089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02576" y="2952778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el ratón está ahí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696345" y="2948085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el ratón está ahí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207553" y="3308097"/>
            <a:ext cx="4714760" cy="487660"/>
            <a:chOff x="2702576" y="2873029"/>
            <a:chExt cx="4002825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porque el ratón sacó el queso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el ratón sacó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4758"/>
            <a:ext cx="4765878" cy="488280"/>
            <a:chOff x="2702576" y="2872619"/>
            <a:chExt cx="4046224" cy="322814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032" y="2872619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 porque las marcas de sus patas no significan que esté ahí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No porque las marcas de sus patas no significan que esté ahí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Imagen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003" y="1295550"/>
            <a:ext cx="1076851" cy="10768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35" y="3654589"/>
            <a:ext cx="991929" cy="9919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56" y="1672356"/>
            <a:ext cx="3148785" cy="29244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82" y="1236243"/>
            <a:ext cx="3338200" cy="103442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00777" y="1622648"/>
            <a:ext cx="24830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Andrea, ¿Crees que el ratón está ahí?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1" name="Grupo 30"/>
          <p:cNvGrpSpPr/>
          <p:nvPr/>
        </p:nvGrpSpPr>
        <p:grpSpPr>
          <a:xfrm>
            <a:off x="7139820" y="4732464"/>
            <a:ext cx="4633362" cy="487722"/>
            <a:chOff x="7178640" y="3759714"/>
            <a:chExt cx="4633362" cy="487722"/>
          </a:xfrm>
        </p:grpSpPr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3" name="CuadroTexto 32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No, </a:t>
              </a:r>
              <a:r>
                <a:rPr lang="es-CL" sz="1100" dirty="0"/>
                <a:t>porque las marcas de sus patas no significan que esté ahí</a:t>
              </a:r>
              <a:endParaRPr lang="es-CL" altLang="es-CL" sz="1100" dirty="0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No, </a:t>
              </a:r>
              <a:r>
                <a:rPr lang="es-CL" sz="1100" dirty="0">
                  <a:solidFill>
                    <a:schemeClr val="bg1"/>
                  </a:solidFill>
                </a:rPr>
                <a:t>porque las marcas de sus patas no significan que esté ahí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139820" y="5308324"/>
            <a:ext cx="4633362" cy="487722"/>
            <a:chOff x="6918002" y="2170745"/>
            <a:chExt cx="4633362" cy="487722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7" name="CuadroTexto 36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porque el ratón sacó el queso del refrigerador</a:t>
              </a:r>
              <a:endParaRPr lang="es-CL" altLang="es-CL" sz="1100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el ratón sacó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7120526" y="5884184"/>
            <a:ext cx="4633362" cy="487722"/>
            <a:chOff x="6918002" y="2170745"/>
            <a:chExt cx="4633362" cy="487722"/>
          </a:xfrm>
        </p:grpSpPr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7005029" y="2283801"/>
              <a:ext cx="2174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el ratón está ahí</a:t>
              </a:r>
              <a:endParaRPr lang="es-CL" altLang="es-CL" sz="11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9299466" y="2283801"/>
              <a:ext cx="21922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el ratón está ahí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0317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90127" y="145555"/>
            <a:ext cx="839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849" y="3820531"/>
            <a:ext cx="3175510" cy="141486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01" y="2675788"/>
            <a:ext cx="1091746" cy="109174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3" b="30946"/>
          <a:stretch/>
        </p:blipFill>
        <p:spPr>
          <a:xfrm>
            <a:off x="2256489" y="2450869"/>
            <a:ext cx="3160120" cy="9821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31" y="2348006"/>
            <a:ext cx="1103943" cy="110394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552095" y="2726492"/>
            <a:ext cx="22186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Entonces el gato debe haber cazado al ratón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3085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676875" y="87449"/>
            <a:ext cx="1066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Q6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i12b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67844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09430" y="1594597"/>
            <a:ext cx="22905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 ¿Crees que lo que dijo Nicolás es correcto?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39820" y="1437575"/>
            <a:ext cx="4711939" cy="487663"/>
            <a:chOff x="2702576" y="2873027"/>
            <a:chExt cx="4000430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13731" cy="312636"/>
              <a:chOff x="2702576" y="2882797"/>
              <a:chExt cx="2013731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10828" y="2948677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quizás el gato se comió al ratón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6" y="2942869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quizás el gato se comió al ratón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39820" y="1937030"/>
            <a:ext cx="4698145" cy="487660"/>
            <a:chOff x="2702576" y="2873029"/>
            <a:chExt cx="3988719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7213" y="2951792"/>
                <a:ext cx="1980843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porque no hay gato en la historia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6307" y="2942397"/>
              <a:ext cx="1964457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no hay gato en la historia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8"/>
            <a:ext cx="4698145" cy="487665"/>
            <a:chOff x="2702576" y="2873026"/>
            <a:chExt cx="3988719" cy="322407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6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7" y="2949259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/>
                  <a:t>No, porque el ratón se comió el queso</a:t>
                </a:r>
                <a:endParaRPr lang="es-CL" altLang="es-CL" sz="1100" dirty="0"/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696345" y="2942311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el ratón se comió el queso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2" name="CuadroTexto 31"/>
            <p:cNvSpPr txBox="1"/>
            <p:nvPr/>
          </p:nvSpPr>
          <p:spPr>
            <a:xfrm>
              <a:off x="7227773" y="3870460"/>
              <a:ext cx="2193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quizás el gato se comió al ratón</a:t>
              </a:r>
              <a:endParaRPr lang="es-CL" altLang="es-CL" sz="1100" dirty="0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9555250" y="3859163"/>
              <a:ext cx="21964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quizás el gato se comió al ratón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porque no hay gato en la historia</a:t>
              </a:r>
              <a:endParaRPr lang="es-CL" altLang="es-CL" sz="1100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no hay gato en la historia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porque el ratón se comió el queso</a:t>
              </a:r>
              <a:endParaRPr lang="es-CL" altLang="es-CL" sz="11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el ratón se comió el queso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38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82120" y="101469"/>
            <a:ext cx="775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Q7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i14b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con eso podemos saber si tenemos un gato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con eso podemos saber si tenemos un gato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ya que hay que saber qué come un gato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hay que saber qué come un gato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ya que no hay un gato en la estación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no hay un gato en la estación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35" y="3654589"/>
            <a:ext cx="991929" cy="9919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56" y="1672356"/>
            <a:ext cx="3148785" cy="29244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165" y="1295504"/>
            <a:ext cx="3338200" cy="103442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04524" y="1541815"/>
            <a:ext cx="248300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En mi base de datos aparece que </a:t>
            </a:r>
            <a:r>
              <a:rPr lang="es-CL" altLang="es-CL" sz="1100" dirty="0" smtClean="0"/>
              <a:t>los</a:t>
            </a:r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gatos</a:t>
            </a:r>
            <a:r>
              <a:rPr kumimoji="0" lang="es-CL" altLang="es-CL" sz="11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son de la familia de los felinos. ¿Te sirve esta información?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381" y="1277455"/>
            <a:ext cx="1109799" cy="1109799"/>
          </a:xfrm>
          <a:prstGeom prst="rect">
            <a:avLst/>
          </a:prstGeom>
        </p:spPr>
      </p:pic>
      <p:grpSp>
        <p:nvGrpSpPr>
          <p:cNvPr id="29" name="Grupo 28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2" name="CuadroTexto 31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con eso podemos saber si tenemos un gato</a:t>
              </a:r>
              <a:endParaRPr lang="es-CL" altLang="es-CL" sz="1100" dirty="0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con eso podemos saber si tenemos un gato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ya que no hay un gato en la estación espacial</a:t>
              </a:r>
              <a:endParaRPr lang="es-CL" altLang="es-CL" sz="1100" dirty="0"/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no hay un gato en la estación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3" name="CuadroTexto 42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ya que hay que saber qué come un gato</a:t>
              </a:r>
              <a:endParaRPr lang="es-CL" altLang="es-CL" sz="1100" dirty="0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hay que saber qué come un gato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031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74149" y="290733"/>
            <a:ext cx="755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607" y="2608366"/>
            <a:ext cx="3175510" cy="14148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77" y="1795265"/>
            <a:ext cx="3064731" cy="13462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41" y="2080765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759" y="2674302"/>
            <a:ext cx="1091746" cy="109174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00875" y="2187968"/>
            <a:ext cx="22186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El gato no se pudo comer al ratón ya que no tenemos un gato en la estación espacial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632" y="3905464"/>
            <a:ext cx="1075577" cy="10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95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439400" y="152269"/>
            <a:ext cx="9804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Q9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i16c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51859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19326" y="1598167"/>
            <a:ext cx="24456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 ¿Cómo podríamos saber quién tiene razón entre María y Nicolás?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32" name="Grupo 31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5" name="Rectángulo 34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sabemos si el gato ya había comido antes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3" name="Rectángulo 32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el gato ya había comido antes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0" name="Grupo 39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sabemos si hay o no un gato en la estación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3" name="Rectángulo 42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hay o no un gato en la estación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8" name="Grupo 57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60" name="Imagen 5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61" name="Rectángulo 60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sabemos si al gato le gusta comer ratones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9" name="Rectángulo 58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al gato le gusta comer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 sabemos si el gato ya había comido antes</a:t>
              </a:r>
              <a:endParaRPr lang="es-CL" altLang="es-CL" sz="1100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el gato ya había comido antes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8" name="CuadroTexto 47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 sabemos si al gato le gusta comer ratones</a:t>
              </a:r>
              <a:endParaRPr lang="es-CL" altLang="es-CL" sz="1100" dirty="0"/>
            </a:p>
          </p:txBody>
        </p:sp>
        <p:sp>
          <p:nvSpPr>
            <p:cNvPr id="49" name="CuadroTexto 48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al gato le gusta comer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52" name="CuadroTexto 51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 sabemos si hay o no un gato en la estación espacial</a:t>
              </a:r>
              <a:endParaRPr lang="es-CL" altLang="es-CL" sz="1100" dirty="0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hay o no un gato en la estación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01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61441" y="307646"/>
            <a:ext cx="103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07" y="3851745"/>
            <a:ext cx="3175510" cy="141486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01" y="2675788"/>
            <a:ext cx="1091746" cy="109174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3" b="30946"/>
          <a:stretch/>
        </p:blipFill>
        <p:spPr>
          <a:xfrm>
            <a:off x="2256489" y="2450869"/>
            <a:ext cx="3160120" cy="9821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498" y="2747802"/>
            <a:ext cx="1103943" cy="110394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552095" y="2726492"/>
            <a:ext cx="22186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Aún no sabemos donde está el ratón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43" y="2317345"/>
            <a:ext cx="1115659" cy="111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87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38267" y="313671"/>
            <a:ext cx="193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Q11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I15a o 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51859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42006" y="1581708"/>
            <a:ext cx="26283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Yo creo que el ratón se fue a la nave espacial. </a:t>
            </a:r>
            <a:r>
              <a:rPr lang="es-CL" altLang="es-CL" sz="1100" dirty="0" smtClean="0"/>
              <a:t>¿Crees que esto está correcto?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32" name="Grupo 31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5" name="Rectángulo 34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altLang="es-CL" sz="1100" dirty="0" smtClean="0"/>
                  <a:t>No, porque el video no muestra al ratón yendo a la nave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3" name="Rectángulo 32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altLang="es-CL" sz="1100" dirty="0" smtClean="0">
                  <a:solidFill>
                    <a:schemeClr val="bg1"/>
                  </a:solidFill>
                </a:rPr>
                <a:t>No, </a:t>
              </a:r>
              <a:r>
                <a:rPr lang="es-CL" altLang="es-CL" sz="1100" dirty="0">
                  <a:solidFill>
                    <a:schemeClr val="bg1"/>
                  </a:solidFill>
                </a:rPr>
                <a:t>porque el video no muestra al ratón yendo a la nave espacial</a:t>
              </a: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0" name="Grupo 39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ya que el ratón se fue al invernadero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3" name="Rectángulo 42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el ratón se fue al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8" name="Grupo 57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60" name="Imagen 5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61" name="Rectángulo 60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yo creo que se fue a la nave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9" name="Rectángulo 58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yo creo que se fue a la nave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altLang="es-CL" sz="1100" dirty="0"/>
                <a:t>No, porque el video no muestra al ratón yendo a la nave espacial</a:t>
              </a: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altLang="es-CL" sz="1100" dirty="0">
                  <a:solidFill>
                    <a:schemeClr val="bg1"/>
                  </a:solidFill>
                </a:rPr>
                <a:t>No, porque el video no muestra al ratón yendo a la nave espacial</a:t>
              </a:r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8" name="CuadroTexto 47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yo creo que se fue a la nave espacial</a:t>
              </a:r>
              <a:endParaRPr lang="es-CL" altLang="es-CL" sz="1100" dirty="0"/>
            </a:p>
          </p:txBody>
        </p:sp>
        <p:sp>
          <p:nvSpPr>
            <p:cNvPr id="49" name="CuadroTexto 48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yo creo que se fue a la nave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52" name="CuadroTexto 51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ya que el ratón se fue al invernadero</a:t>
              </a:r>
              <a:endParaRPr lang="es-CL" altLang="es-CL" sz="1100" dirty="0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el ratón se fue al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801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60182" y="313671"/>
            <a:ext cx="1277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Q12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i10a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 es cierto, es porque el ratón pasó </a:t>
                </a:r>
                <a:r>
                  <a:rPr lang="es-CL" sz="1100" dirty="0"/>
                  <a:t>por encima de los </a:t>
                </a:r>
                <a:r>
                  <a:rPr lang="es-CL" sz="1100" dirty="0" smtClean="0"/>
                  <a:t>tanques y </a:t>
                </a:r>
                <a:r>
                  <a:rPr lang="es-CL" sz="1100" dirty="0"/>
                  <a:t>los </a:t>
                </a:r>
                <a:r>
                  <a:rPr lang="es-CL" sz="1100" dirty="0" smtClean="0"/>
                  <a:t>abrió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es cierto, es porque el ratón pasó por encima de los tanques y los abrió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es cierto, están rotos según se vio en el video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es cierto, están rotos según se vio en el video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 es cierto, ya que el ratón no pasó por los tanques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es cierto, ya que el ratón no pasó por los tanques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35" y="3654589"/>
            <a:ext cx="991929" cy="9919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56" y="1672356"/>
            <a:ext cx="3148785" cy="29244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9"/>
          <a:stretch/>
        </p:blipFill>
        <p:spPr>
          <a:xfrm>
            <a:off x="1997165" y="1286933"/>
            <a:ext cx="3338200" cy="114441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24760" y="1468882"/>
            <a:ext cx="248300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Acabo de identificar que los tanques de oxígeno están abiertos. Debe ser porque se rompieron</a:t>
            </a: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85" y="1365809"/>
            <a:ext cx="1076851" cy="1076851"/>
          </a:xfrm>
          <a:prstGeom prst="rect">
            <a:avLst/>
          </a:prstGeom>
        </p:spPr>
      </p:pic>
      <p:grpSp>
        <p:nvGrpSpPr>
          <p:cNvPr id="31" name="Grupo 30"/>
          <p:cNvGrpSpPr/>
          <p:nvPr/>
        </p:nvGrpSpPr>
        <p:grpSpPr>
          <a:xfrm>
            <a:off x="7111926" y="4112704"/>
            <a:ext cx="4652657" cy="487722"/>
            <a:chOff x="7159345" y="3759714"/>
            <a:chExt cx="4652657" cy="487722"/>
          </a:xfrm>
        </p:grpSpPr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3" name="CuadroTexto 32"/>
            <p:cNvSpPr txBox="1"/>
            <p:nvPr/>
          </p:nvSpPr>
          <p:spPr>
            <a:xfrm>
              <a:off x="7159345" y="3785503"/>
              <a:ext cx="23356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 es cierto, es porque el ratón pasó por encima de los tanques y los abrió</a:t>
              </a:r>
              <a:endParaRPr lang="es-CL" altLang="es-CL" sz="1100" dirty="0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9492824" y="3785029"/>
              <a:ext cx="22998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es cierto, es porque el ratón pasó por encima de los tanques y los abrió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7" name="CuadroTexto 36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 es cierto, ya que el ratón no pasó por los tanques</a:t>
              </a:r>
              <a:endParaRPr lang="es-CL" altLang="es-CL" sz="1100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es cierto, ya que el ratón no pasó por los tanques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 es cierto, están rotos según se vio en el video</a:t>
              </a:r>
              <a:endParaRPr lang="es-CL" altLang="es-CL" sz="11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es cierto, están rotos según se vio en el video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983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66" y="1927069"/>
            <a:ext cx="4883575" cy="36626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 smtClean="0">
                <a:solidFill>
                  <a:schemeClr val="bg1"/>
                </a:solidFill>
              </a:rPr>
              <a:t>backR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0" t="8571" r="27931" b="6156"/>
          <a:stretch/>
        </p:blipFill>
        <p:spPr>
          <a:xfrm>
            <a:off x="6031532" y="438803"/>
            <a:ext cx="245533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t="8469" r="30767" b="6517"/>
          <a:stretch/>
        </p:blipFill>
        <p:spPr>
          <a:xfrm>
            <a:off x="5567897" y="400446"/>
            <a:ext cx="215900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7688" r="30494" b="6012"/>
          <a:stretch/>
        </p:blipFill>
        <p:spPr>
          <a:xfrm>
            <a:off x="5139266" y="400803"/>
            <a:ext cx="228600" cy="71120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5012" y="3036504"/>
            <a:ext cx="1047483" cy="1568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75" y="3111404"/>
            <a:ext cx="1201016" cy="1767993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52984" cy="1158999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7905" y="1504506"/>
            <a:ext cx="10862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Mide los tanques con la regla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25" y="890833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8576733" y="859367"/>
            <a:ext cx="440267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57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85582" y="297889"/>
            <a:ext cx="979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Q13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i18a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83570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54566" y="1594330"/>
            <a:ext cx="24103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Tenemos que saber donde está el ratón. Andrea ¿Dónde crees que está?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39820" y="1437575"/>
            <a:ext cx="4711939" cy="487663"/>
            <a:chOff x="2702576" y="2873027"/>
            <a:chExt cx="4000430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13731" cy="312636"/>
              <a:chOff x="2702576" y="2882797"/>
              <a:chExt cx="2013731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10828" y="2948677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En el invernadero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6" y="2942869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el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39820" y="1937030"/>
            <a:ext cx="4698145" cy="487660"/>
            <a:chOff x="2702576" y="2873029"/>
            <a:chExt cx="3988719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7213" y="2951792"/>
                <a:ext cx="1980843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En los dormitorios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6307" y="2942397"/>
              <a:ext cx="1964457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los dormitorios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8"/>
            <a:ext cx="4698145" cy="487665"/>
            <a:chOff x="2702576" y="2873026"/>
            <a:chExt cx="3988719" cy="322407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6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7" y="2949259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En la nave espacial</a:t>
                </a:r>
                <a:endParaRPr lang="es-CL" altLang="es-CL" sz="1100" dirty="0"/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696345" y="2942311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la nave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Flecha derecha 28"/>
          <p:cNvSpPr/>
          <p:nvPr/>
        </p:nvSpPr>
        <p:spPr>
          <a:xfrm>
            <a:off x="9030997" y="433692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H39 (72)</a:t>
            </a:r>
            <a:endParaRPr lang="es-CL" dirty="0"/>
          </a:p>
        </p:txBody>
      </p:sp>
      <p:grpSp>
        <p:nvGrpSpPr>
          <p:cNvPr id="31" name="Grupo 30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3" name="CuadroTexto 32"/>
            <p:cNvSpPr txBox="1"/>
            <p:nvPr/>
          </p:nvSpPr>
          <p:spPr>
            <a:xfrm>
              <a:off x="7239000" y="3858956"/>
              <a:ext cx="2193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En el invernadero</a:t>
              </a:r>
              <a:endParaRPr lang="es-CL" altLang="es-CL" sz="1100" dirty="0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9559128" y="3859100"/>
              <a:ext cx="21964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el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8" name="CuadroTexto 37"/>
            <p:cNvSpPr txBox="1"/>
            <p:nvPr/>
          </p:nvSpPr>
          <p:spPr>
            <a:xfrm>
              <a:off x="6978362" y="2267830"/>
              <a:ext cx="2193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En los dormitorios</a:t>
              </a:r>
              <a:endParaRPr lang="es-CL" altLang="es-CL" sz="1100" dirty="0"/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9298490" y="2272090"/>
              <a:ext cx="21964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los dormitorios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upo 42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7" name="CuadroTexto 46"/>
            <p:cNvSpPr txBox="1"/>
            <p:nvPr/>
          </p:nvSpPr>
          <p:spPr>
            <a:xfrm>
              <a:off x="6997656" y="2253362"/>
              <a:ext cx="2174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En la nave espacial</a:t>
              </a:r>
              <a:endParaRPr lang="es-CL" altLang="es-CL" sz="1100" dirty="0"/>
            </a:p>
          </p:txBody>
        </p:sp>
        <p:sp>
          <p:nvSpPr>
            <p:cNvPr id="56" name="CuadroTexto 55"/>
            <p:cNvSpPr txBox="1"/>
            <p:nvPr/>
          </p:nvSpPr>
          <p:spPr>
            <a:xfrm>
              <a:off x="9294272" y="2253362"/>
              <a:ext cx="21922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la nave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64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932715" y="330069"/>
            <a:ext cx="979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70" y="1208109"/>
            <a:ext cx="3113857" cy="311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0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425649" y="253869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32" y="1208109"/>
            <a:ext cx="3103534" cy="31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493382" y="2623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6"/>
            <a:ext cx="3108866" cy="31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5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65569" y="277648"/>
            <a:ext cx="808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7"/>
            <a:ext cx="3108865" cy="311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0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77116" y="262335"/>
            <a:ext cx="75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6"/>
            <a:ext cx="3108865" cy="31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2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373915" y="279269"/>
            <a:ext cx="675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52" y="1213279"/>
            <a:ext cx="3108694" cy="311274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791731" y="1280459"/>
            <a:ext cx="14303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¡Hola! ¡Hemos llegado! ¿Se encuentra alguien?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8695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45913" y="385993"/>
            <a:ext cx="787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86" y="1213835"/>
            <a:ext cx="3108137" cy="311218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9"/>
          <a:stretch/>
        </p:blipFill>
        <p:spPr>
          <a:xfrm>
            <a:off x="2533068" y="1208836"/>
            <a:ext cx="1422598" cy="192991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666578" y="1352427"/>
            <a:ext cx="115557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¡Hola! ¡Bienvenidos a Marte! Yo soy </a:t>
            </a:r>
            <a:r>
              <a:rPr lang="es-CL" sz="1100" b="1" dirty="0" err="1" smtClean="0"/>
              <a:t>Roboto</a:t>
            </a:r>
            <a:r>
              <a:rPr lang="es-CL" sz="1100" b="1" dirty="0"/>
              <a:t> </a:t>
            </a:r>
            <a:r>
              <a:rPr lang="es-CL" sz="1100" dirty="0" smtClean="0"/>
              <a:t>y soy el encargado de cuidar esta estación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84235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36849" y="347002"/>
            <a:ext cx="89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8"/>
            <a:ext cx="3108864" cy="311291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215963" y="1360146"/>
            <a:ext cx="2173634" cy="262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/>
              <a:t>¡Hola </a:t>
            </a:r>
            <a:r>
              <a:rPr lang="es-CL" sz="1100" dirty="0" err="1" smtClean="0"/>
              <a:t>Roboto</a:t>
            </a:r>
            <a:r>
              <a:rPr lang="es-CL" sz="1100" dirty="0" smtClean="0"/>
              <a:t>! Un gusto conocerte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36272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70716" y="253869"/>
            <a:ext cx="75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4" y="1213109"/>
            <a:ext cx="3108863" cy="311291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903881" y="1275312"/>
            <a:ext cx="26364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Yo soy </a:t>
            </a:r>
            <a:r>
              <a:rPr lang="es-CL" sz="1100" b="1" dirty="0" smtClean="0"/>
              <a:t>Andrea</a:t>
            </a:r>
            <a:r>
              <a:rPr lang="es-CL" sz="1100" dirty="0" smtClean="0"/>
              <a:t>, y ellos son </a:t>
            </a:r>
            <a:r>
              <a:rPr lang="es-CL" sz="1100" b="1" dirty="0" smtClean="0"/>
              <a:t>Nicolás</a:t>
            </a:r>
            <a:r>
              <a:rPr lang="es-CL" sz="1100" dirty="0" smtClean="0"/>
              <a:t> y </a:t>
            </a:r>
            <a:r>
              <a:rPr lang="es-CL" sz="1100" b="1" dirty="0" smtClean="0"/>
              <a:t>María</a:t>
            </a:r>
            <a:r>
              <a:rPr lang="es-CL" sz="1100" dirty="0" smtClean="0"/>
              <a:t>. Venimos a hacer muchos experimentos, </a:t>
            </a:r>
            <a:r>
              <a:rPr lang="es-CL" sz="1100" dirty="0"/>
              <a:t>s</a:t>
            </a:r>
            <a:r>
              <a:rPr lang="es-CL" sz="1100" dirty="0" smtClean="0"/>
              <a:t>omos niños científicos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45666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0" t="8571" r="27931" b="6156"/>
          <a:stretch/>
        </p:blipFill>
        <p:spPr>
          <a:xfrm>
            <a:off x="5992908" y="1673378"/>
            <a:ext cx="245533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t="8469" r="30767" b="6517"/>
          <a:stretch/>
        </p:blipFill>
        <p:spPr>
          <a:xfrm>
            <a:off x="5570062" y="1683961"/>
            <a:ext cx="215900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7688" r="30494" b="6012"/>
          <a:stretch/>
        </p:blipFill>
        <p:spPr>
          <a:xfrm>
            <a:off x="5133365" y="1669145"/>
            <a:ext cx="228600" cy="71120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93844" cy="1194001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7905" y="1470548"/>
            <a:ext cx="1139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Con la regla puedes medir el tamaño de las cosas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22" y="2017897"/>
            <a:ext cx="652329" cy="15851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3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13049" y="220002"/>
            <a:ext cx="75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31" y="1213837"/>
            <a:ext cx="3108136" cy="311218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69" y="1534665"/>
            <a:ext cx="1384508" cy="207084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668031" y="2100730"/>
            <a:ext cx="107569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¡Que bueno! ¡Yo los ayudaré! ¡Conozco todo sobre Marte!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31526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35304" y="250269"/>
            <a:ext cx="856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31" y="1213837"/>
            <a:ext cx="3108135" cy="311218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751932" y="1826142"/>
            <a:ext cx="107569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¡Que bien!</a:t>
            </a:r>
          </a:p>
          <a:p>
            <a:pPr algn="ctr"/>
            <a:r>
              <a:rPr lang="es-CL" sz="1100" dirty="0" smtClean="0"/>
              <a:t>Pero ahora estamos muy cansados por el viaje ¿Dónde podemos descansar?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1656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51716" y="304669"/>
            <a:ext cx="912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7" y="1219199"/>
            <a:ext cx="3108864" cy="31129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9"/>
          <a:stretch/>
        </p:blipFill>
        <p:spPr>
          <a:xfrm>
            <a:off x="2701268" y="1219199"/>
            <a:ext cx="1463929" cy="80682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819398" y="1227515"/>
            <a:ext cx="12276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¡Por aquí! </a:t>
            </a:r>
          </a:p>
          <a:p>
            <a:pPr algn="ctr"/>
            <a:r>
              <a:rPr lang="es-CL" sz="1100" dirty="0" smtClean="0"/>
              <a:t>Descansen esta noche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01225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87648" y="319980"/>
            <a:ext cx="979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32" y="1213838"/>
            <a:ext cx="3108134" cy="311218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9"/>
          <a:stretch/>
        </p:blipFill>
        <p:spPr>
          <a:xfrm>
            <a:off x="2637822" y="1210733"/>
            <a:ext cx="1693333" cy="71667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637822" y="1280001"/>
            <a:ext cx="1693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Muchas gracias </a:t>
            </a:r>
            <a:r>
              <a:rPr lang="es-CL" sz="1100" dirty="0" err="1" smtClean="0"/>
              <a:t>Roboto</a:t>
            </a:r>
            <a:r>
              <a:rPr lang="es-CL" sz="1100" dirty="0"/>
              <a:t>.</a:t>
            </a:r>
            <a:r>
              <a:rPr lang="es-CL" sz="1100" dirty="0" smtClean="0"/>
              <a:t> ¡Buenas noches!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47812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43249" y="355469"/>
            <a:ext cx="835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7" y="1213108"/>
            <a:ext cx="3108864" cy="3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36849" y="338536"/>
            <a:ext cx="937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9" cy="31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7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60" cy="311541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" t="17637" r="2399" b="7252"/>
          <a:stretch/>
        </p:blipFill>
        <p:spPr>
          <a:xfrm flipV="1">
            <a:off x="3814200" y="3729317"/>
            <a:ext cx="1481016" cy="55488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937606" y="3875956"/>
            <a:ext cx="1357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/>
              <a:t>¡¿Qué pasó aquí?!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69604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9" cy="31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6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9" cy="311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0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8" cy="311541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814917" y="1416424"/>
            <a:ext cx="10040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¡La sala es un desastre! </a:t>
            </a:r>
            <a:r>
              <a:rPr lang="es-CL" sz="1100" dirty="0" err="1" smtClean="0"/>
              <a:t>Roboto</a:t>
            </a:r>
            <a:r>
              <a:rPr lang="es-CL" sz="1100" dirty="0" smtClean="0"/>
              <a:t>, ¿Qué ha pasado?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4364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0" t="8571" r="27931" b="6156"/>
          <a:stretch/>
        </p:blipFill>
        <p:spPr>
          <a:xfrm>
            <a:off x="5992908" y="1673378"/>
            <a:ext cx="245533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t="8469" r="30767" b="6517"/>
          <a:stretch/>
        </p:blipFill>
        <p:spPr>
          <a:xfrm>
            <a:off x="5570062" y="1683961"/>
            <a:ext cx="215900" cy="681568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95589" y="140763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Por ejemplo, puedes tomar la regla y un tanque para medirlos en el cuadro de medición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97" y="3599899"/>
            <a:ext cx="652329" cy="15851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7688" r="30494" b="6012"/>
          <a:stretch/>
        </p:blipFill>
        <p:spPr>
          <a:xfrm>
            <a:off x="2428382" y="2892643"/>
            <a:ext cx="228600" cy="71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968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8" cy="311540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083859" y="1371600"/>
            <a:ext cx="2079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No lo sé. Todo estaba desordenado esta mañana cuando mi programación me despertó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407399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7" cy="311540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904566" y="1945340"/>
            <a:ext cx="109369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Pero podemos revisar las cámaras de seguridad. El video nos mostrará qué ocurrió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7041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7" cy="311540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373189" y="1243851"/>
            <a:ext cx="17570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Bien pensado </a:t>
            </a:r>
            <a:r>
              <a:rPr lang="es-CL" sz="1100" dirty="0" err="1" smtClean="0"/>
              <a:t>Roboto</a:t>
            </a:r>
            <a:r>
              <a:rPr lang="es-CL" sz="1100" dirty="0" smtClean="0"/>
              <a:t>, conectemos el video en </a:t>
            </a:r>
          </a:p>
          <a:p>
            <a:pPr algn="ctr"/>
            <a:r>
              <a:rPr lang="es-CL" sz="1100" dirty="0" smtClean="0"/>
              <a:t>la televisión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0286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6" cy="311540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38" y="4178585"/>
            <a:ext cx="847811" cy="42106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991452" y="4168766"/>
            <a:ext cx="830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>
                <a:solidFill>
                  <a:schemeClr val="bg1"/>
                </a:solidFill>
              </a:rPr>
              <a:t>Volver a la pregunta</a:t>
            </a:r>
            <a:endParaRPr lang="es-CL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6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6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5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1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5" cy="31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4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4" cy="31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4" cy="31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3" cy="31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8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0" t="8571" r="27931" b="6156"/>
          <a:stretch/>
        </p:blipFill>
        <p:spPr>
          <a:xfrm>
            <a:off x="5992908" y="1673378"/>
            <a:ext cx="245533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t="8469" r="30767" b="6517"/>
          <a:stretch/>
        </p:blipFill>
        <p:spPr>
          <a:xfrm>
            <a:off x="5570062" y="1683961"/>
            <a:ext cx="215900" cy="681568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2636958" y="2642871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88827" y="137430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Cuando esté lista puedes agregarla a la tabla con el botón “más”. Si te equivocaste puedes borrarla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97" y="3599899"/>
            <a:ext cx="652329" cy="15851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7688" r="30494" b="6012"/>
          <a:stretch/>
        </p:blipFill>
        <p:spPr>
          <a:xfrm>
            <a:off x="2428382" y="2892643"/>
            <a:ext cx="228600" cy="711201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766914" y="2892643"/>
            <a:ext cx="7019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A mide 10 cm</a:t>
            </a:r>
            <a:endParaRPr lang="es-CL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412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3" cy="31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2" cy="31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6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2" cy="31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H32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1" cy="31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1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1" cy="31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3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0" cy="31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7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0" cy="311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0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9" cy="311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5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9" cy="31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1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31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H37-1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8" cy="31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5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0" t="8571" r="27931" b="6156"/>
          <a:stretch/>
        </p:blipFill>
        <p:spPr>
          <a:xfrm>
            <a:off x="5992908" y="1673378"/>
            <a:ext cx="245533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t="8469" r="30767" b="6517"/>
          <a:stretch/>
        </p:blipFill>
        <p:spPr>
          <a:xfrm>
            <a:off x="5570062" y="1683961"/>
            <a:ext cx="215900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7688" r="30494" b="6012"/>
          <a:stretch/>
        </p:blipFill>
        <p:spPr>
          <a:xfrm>
            <a:off x="5133365" y="1669145"/>
            <a:ext cx="228600" cy="71120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1"/>
          <a:stretch/>
        </p:blipFill>
        <p:spPr>
          <a:xfrm>
            <a:off x="3622754" y="1227667"/>
            <a:ext cx="1393844" cy="1311464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7905" y="1392508"/>
            <a:ext cx="113924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Con el termómetro </a:t>
            </a:r>
            <a:r>
              <a:rPr lang="es-CL" sz="1100" dirty="0" smtClean="0"/>
              <a:t>puedes </a:t>
            </a:r>
            <a:r>
              <a:rPr lang="es-CL" sz="1100" dirty="0" smtClean="0"/>
              <a:t>medir la temperatura de las cosas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42" y="1859218"/>
            <a:ext cx="597460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363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420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H37-2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8" cy="311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2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27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H37-3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7" cy="311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7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Q0 (19)</a:t>
            </a:r>
            <a:endParaRPr lang="es-C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7" cy="31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7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sp>
        <p:nvSpPr>
          <p:cNvPr id="10" name="Flecha derecha 9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Q13 (32)</a:t>
            </a:r>
            <a:endParaRPr lang="es-CL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6" cy="311539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146221" y="1477889"/>
            <a:ext cx="1164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Por esta tubería se fue el ratón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8849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6" y="1208109"/>
            <a:ext cx="3111346" cy="3115397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6989" y="1456000"/>
            <a:ext cx="1265536" cy="1265536"/>
            <a:chOff x="2256489" y="1541229"/>
            <a:chExt cx="1265536" cy="1265536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489" y="1541229"/>
              <a:ext cx="1265536" cy="1265536"/>
            </a:xfrm>
            <a:prstGeom prst="rect">
              <a:avLst/>
            </a:prstGeom>
          </p:spPr>
        </p:pic>
        <p:sp>
          <p:nvSpPr>
            <p:cNvPr id="3" name="CuadroTexto 2"/>
            <p:cNvSpPr txBox="1"/>
            <p:nvPr/>
          </p:nvSpPr>
          <p:spPr>
            <a:xfrm>
              <a:off x="2411087" y="1873915"/>
              <a:ext cx="95633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Esa tubería lleva al invernadero</a:t>
              </a:r>
              <a:endParaRPr lang="es-C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248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26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H40-1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6" y="1208109"/>
            <a:ext cx="3111345" cy="3115397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2896222" y="3420449"/>
            <a:ext cx="956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¡Vamos para allá!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57116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6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5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2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5" cy="31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3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4" cy="3115406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124200" y="1439333"/>
            <a:ext cx="2108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¡Esperen! Recuerden que los tanques de oxígeno estuvieron abiertos por la noche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42559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0" t="8571" r="27931" b="6156"/>
          <a:stretch/>
        </p:blipFill>
        <p:spPr>
          <a:xfrm>
            <a:off x="5992908" y="1673378"/>
            <a:ext cx="245533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t="8469" r="30767" b="6517"/>
          <a:stretch/>
        </p:blipFill>
        <p:spPr>
          <a:xfrm>
            <a:off x="5570062" y="1683961"/>
            <a:ext cx="215900" cy="681568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95589" y="140763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Por ejemplo, puedes tomar el termómetro y un tanque para medirlos en el cuadro de medición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7688" r="30494" b="6012"/>
          <a:stretch/>
        </p:blipFill>
        <p:spPr>
          <a:xfrm>
            <a:off x="2321272" y="2878125"/>
            <a:ext cx="228600" cy="711201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49" y="3535642"/>
            <a:ext cx="597460" cy="3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428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4" cy="3115405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191933" y="13716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El ratón los abrió cuando caminó sobre ellos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55533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3" cy="3115405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191933" y="13716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No sabemos cuanto oxígeno tienen ahora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39886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6419" y="1213108"/>
            <a:ext cx="3111353" cy="311540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363330" y="13716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Pero el tanque que esté más pesado es el que tiene más</a:t>
            </a:r>
            <a:endParaRPr lang="es-CL" sz="1100" dirty="0"/>
          </a:p>
        </p:txBody>
      </p:sp>
      <p:sp>
        <p:nvSpPr>
          <p:cNvPr id="8" name="Flecha derecha 7"/>
          <p:cNvSpPr/>
          <p:nvPr/>
        </p:nvSpPr>
        <p:spPr>
          <a:xfrm>
            <a:off x="10041466" y="960510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D0 (1)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7955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6419" y="1213108"/>
            <a:ext cx="3111352" cy="3115404"/>
          </a:xfrm>
          <a:prstGeom prst="rect">
            <a:avLst/>
          </a:prstGeom>
        </p:spPr>
      </p:pic>
      <p:sp>
        <p:nvSpPr>
          <p:cNvPr id="8" name="Flecha derecha 7"/>
          <p:cNvSpPr/>
          <p:nvPr/>
        </p:nvSpPr>
        <p:spPr>
          <a:xfrm flipH="1"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D13 (6)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6966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2" cy="31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4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1" cy="31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4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3" y="1208109"/>
            <a:ext cx="3111351" cy="31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50" cy="31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7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08109"/>
            <a:ext cx="3111350" cy="311540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765826" y="3216140"/>
            <a:ext cx="14562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¡Miren! ¡Ahí está! Está muy gordito, creo que se ha comido todo el queso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22398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7490"/>
            <a:ext cx="3111349" cy="311540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777066" y="2549748"/>
            <a:ext cx="1246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Pero… ¿Por qué estará llorando?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75515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4852</TotalTime>
  <Words>2886</Words>
  <Application>Microsoft Office PowerPoint</Application>
  <PresentationFormat>Panorámica</PresentationFormat>
  <Paragraphs>567</Paragraphs>
  <Slides>113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113</vt:i4>
      </vt:variant>
    </vt:vector>
  </HeadingPairs>
  <TitlesOfParts>
    <vt:vector size="11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MACAREMA</dc:creator>
  <cp:lastModifiedBy>MACAREMA</cp:lastModifiedBy>
  <cp:revision>147</cp:revision>
  <dcterms:created xsi:type="dcterms:W3CDTF">2016-05-25T20:28:02Z</dcterms:created>
  <dcterms:modified xsi:type="dcterms:W3CDTF">2016-06-15T08:03:46Z</dcterms:modified>
</cp:coreProperties>
</file>